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658"/>
  </p:normalViewPr>
  <p:slideViewPr>
    <p:cSldViewPr snapToGrid="0" snapToObjects="1">
      <p:cViewPr varScale="1">
        <p:scale>
          <a:sx n="129" d="100"/>
          <a:sy n="129" d="100"/>
        </p:scale>
        <p:origin x="14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D6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tIns="76809" rIns="109728" bIns="76809" rtlCol="0" anchor="t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88720" y="1783080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5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2148840"/>
            <a:ext cx="1005840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40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발행 사이트에 붙는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40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SEO/AEO 키워드 온톨로지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88720" y="4114798"/>
            <a:ext cx="1945843" cy="292608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1206" rIns="73152" bIns="51206" rtlCol="0" anchor="ctr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PostgreSQL 16 + pgvector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62579" y="4114798"/>
            <a:ext cx="596188" cy="292608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1206" rIns="73152" bIns="51206" rtlCol="0" anchor="ctr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NestJS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86784" y="4114798"/>
            <a:ext cx="596188" cy="292608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1206" rIns="73152" bIns="51206" rtlCol="0" anchor="ctr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900" b="0" dirty="0" err="1">
                <a:solidFill>
                  <a:srgbClr val="FF0000"/>
                </a:solidFill>
                <a:latin typeface="Menlo"/>
                <a:ea typeface="Apple SD Gothic Neo"/>
                <a:cs typeface="Apple SD Gothic Neo"/>
              </a:rPr>
              <a:t>BullMQ</a:t>
            </a:r>
            <a:endParaRPr sz="900" b="0" dirty="0">
              <a:solidFill>
                <a:srgbClr val="FF0000"/>
              </a:solidFill>
              <a:latin typeface="Menlo"/>
              <a:ea typeface="Apple SD Gothic Neo"/>
              <a:cs typeface="Apple SD Gothic Ne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10988" y="4114798"/>
            <a:ext cx="2020824" cy="292608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1206" rIns="73152" bIns="51206" rtlCol="0" anchor="ctr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OpenAI Structured Outputs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설계 판단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 dirty="0" err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일반</a:t>
            </a:r>
            <a:r>
              <a:rPr sz="2600" b="1" dirty="0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 DB</a:t>
            </a:r>
            <a:r>
              <a:rPr lang="en-US" sz="2600" b="1" dirty="0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,</a:t>
            </a:r>
            <a:r>
              <a:rPr sz="2600" b="1" dirty="0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2600" b="1" dirty="0" err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벡터</a:t>
            </a:r>
            <a:r>
              <a:rPr sz="2600" b="1" dirty="0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 DB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47088"/>
          <a:ext cx="10820095" cy="153619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2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조회 유형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실제 질의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필요한 것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 dirty="0" err="1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정확</a:t>
                      </a:r>
                      <a:r>
                        <a:rPr sz="1050" b="0" dirty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 </a:t>
                      </a:r>
                      <a:r>
                        <a:rPr sz="1050" b="0" dirty="0" err="1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조회</a:t>
                      </a:r>
                      <a:endParaRPr sz="1050" b="0" dirty="0">
                        <a:solidFill>
                          <a:srgbClr val="3D4C4E"/>
                        </a:solidFill>
                        <a:latin typeface="Apple SD Gothic Neo"/>
                        <a:ea typeface="Apple SD Gothic Neo"/>
                        <a:cs typeface="Apple SD Gothic Neo"/>
                      </a:endParaRP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 dirty="0" err="1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업체</a:t>
                      </a:r>
                      <a:r>
                        <a:rPr sz="1050" b="0" dirty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 A </a:t>
                      </a:r>
                      <a:r>
                        <a:rPr sz="1050" b="0" dirty="0" err="1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의</a:t>
                      </a:r>
                      <a:r>
                        <a:rPr sz="1050" b="0" dirty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 </a:t>
                      </a:r>
                      <a:r>
                        <a:rPr sz="1050" b="0" dirty="0" err="1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활성</a:t>
                      </a:r>
                      <a:r>
                        <a:rPr sz="1050" b="0" dirty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 </a:t>
                      </a:r>
                      <a:r>
                        <a:rPr sz="1050" b="0" dirty="0" err="1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키워드</a:t>
                      </a:r>
                      <a:r>
                        <a:rPr sz="1050" b="0" dirty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 20개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B-tree / 관계형 조인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 dirty="0" err="1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의미</a:t>
                      </a:r>
                      <a:r>
                        <a:rPr sz="1050" b="0" dirty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 </a:t>
                      </a:r>
                      <a:r>
                        <a:rPr sz="1050" b="0" dirty="0" err="1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조회</a:t>
                      </a:r>
                      <a:endParaRPr sz="1050" b="0" dirty="0">
                        <a:solidFill>
                          <a:srgbClr val="3D4C4E"/>
                        </a:solidFill>
                        <a:latin typeface="Apple SD Gothic Neo"/>
                        <a:ea typeface="Apple SD Gothic Neo"/>
                        <a:cs typeface="Apple SD Gothic Neo"/>
                      </a:endParaRP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이 후보가 기존 키워드와 의미상 겹치는가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 dirty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vector (HNSW)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관계 탐색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업종 트리 상위에서 물려받을 공통 키워드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 dirty="0" err="1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ltree</a:t>
                      </a:r>
                      <a:r>
                        <a:rPr sz="1050" b="0" dirty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 </a:t>
                      </a:r>
                      <a:r>
                        <a:rPr sz="1050" b="0" dirty="0" err="1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계층</a:t>
                      </a:r>
                      <a:r>
                        <a:rPr sz="1050" b="0" dirty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 / recursive CTE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85800" y="3675887"/>
            <a:ext cx="54864" cy="1709926"/>
          </a:xfrm>
          <a:prstGeom prst="rect">
            <a:avLst/>
          </a:prstGeom>
          <a:solidFill>
            <a:srgbClr val="0D6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tIns="76809" rIns="109728" bIns="76809" rtlCol="0" anchor="t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40664" y="3675886"/>
            <a:ext cx="10765231" cy="1709927"/>
          </a:xfrm>
          <a:prstGeom prst="rect">
            <a:avLst/>
          </a:prstGeom>
          <a:solidFill>
            <a:srgbClr val="DF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9456" tIns="153619" rIns="219456" bIns="153619" rtlCol="0" anchor="t"/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400" b="1" dirty="0" err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결론</a:t>
            </a:r>
            <a:r>
              <a:rPr sz="1400" b="1" dirty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 — PostgreSQL </a:t>
            </a:r>
            <a:r>
              <a:rPr sz="1400" b="1" dirty="0" err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하나로</a:t>
            </a:r>
            <a:r>
              <a:rPr sz="1400" b="1" dirty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lang="ko-KR" altLang="en-US" sz="1400" b="1" dirty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충분</a:t>
            </a:r>
            <a:endParaRPr sz="1400" b="1" dirty="0">
              <a:solidFill>
                <a:srgbClr val="0D6A60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pgvector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+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ltree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+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pg_trgm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+ JSONB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로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세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가지가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한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엔진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안에서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해결되고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,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무엇보다</a:t>
            </a:r>
            <a:endParaRPr sz="1150" b="0" dirty="0">
              <a:solidFill>
                <a:srgbClr val="3D4C4E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150" b="1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키워드</a:t>
            </a:r>
            <a:r>
              <a:rPr sz="1150" b="1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1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조회에는</a:t>
            </a:r>
            <a:r>
              <a:rPr sz="1150" b="1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1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항상</a:t>
            </a:r>
            <a:r>
              <a:rPr sz="1150" b="1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"</a:t>
            </a:r>
            <a:r>
              <a:rPr sz="1150" b="1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어느</a:t>
            </a:r>
            <a:r>
              <a:rPr sz="1150" b="1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1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업체의</a:t>
            </a:r>
            <a:r>
              <a:rPr sz="1150" b="1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" </a:t>
            </a:r>
            <a:r>
              <a:rPr sz="1150" b="1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라는</a:t>
            </a:r>
            <a:r>
              <a:rPr sz="1150" b="1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1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조인이</a:t>
            </a:r>
            <a:r>
              <a:rPr sz="1150" b="1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1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따라붙는다</a:t>
            </a:r>
            <a:r>
              <a:rPr sz="1150" b="1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endParaRPr sz="1150" b="1" dirty="0">
              <a:solidFill>
                <a:srgbClr val="3D4C4E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전용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벡터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DB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를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지금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분리하면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매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요청이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2-hop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이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되고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정합성을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따로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관리해야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한다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.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벡터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행이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1천만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건을</a:t>
            </a:r>
            <a:endParaRPr sz="1150" b="0" dirty="0">
              <a:solidFill>
                <a:srgbClr val="3D4C4E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넘거나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ANN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지연이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실제로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문제가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되는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시점에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Qdrant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로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떼어내도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늦지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0" dirty="0" err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않다</a:t>
            </a:r>
            <a:r>
              <a:rPr sz="1150" b="0" dirty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아키텍처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전체 흐름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2140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생성은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큐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뒤에서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비동기로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,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서빙은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DB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읽기만으로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.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두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경로가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만나는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지점은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Postgre</a:t>
            </a:r>
            <a:endParaRPr sz="1250" b="0" dirty="0">
              <a:solidFill>
                <a:srgbClr val="63757A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5800" y="1917153"/>
            <a:ext cx="1965960" cy="96012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 dirty="0" err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트리거</a:t>
            </a:r>
            <a:endParaRPr lang="ko-KR" altLang="en-US" sz="1150" b="1" dirty="0">
              <a:solidFill>
                <a:srgbClr val="101819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lang="ko-KR" altLang="en-US" sz="90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기본적</a:t>
            </a:r>
            <a:r>
              <a:rPr lang="ko-KR" altLang="en-US" sz="90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인 키워드 처음 </a:t>
            </a:r>
            <a:r>
              <a:rPr lang="en-US" altLang="ko-KR" sz="90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1000</a:t>
            </a:r>
            <a:r>
              <a:rPr lang="ko-KR" altLang="en-US" sz="90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개정도 뽑아놓은 시점</a:t>
            </a:r>
            <a:endParaRPr lang="ko-KR" altLang="en-US" sz="900" b="0" dirty="0">
              <a:solidFill>
                <a:srgbClr val="63757A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875020" y="1917153"/>
            <a:ext cx="1965960" cy="960120"/>
          </a:xfrm>
          <a:prstGeom prst="roundRect">
            <a:avLst>
              <a:gd name="adj" fmla="val 9000"/>
            </a:avLst>
          </a:prstGeom>
          <a:solidFill>
            <a:srgbClr val="F6EAD2"/>
          </a:solidFill>
          <a:ln w="17780">
            <a:solidFill>
              <a:srgbClr val="8A5A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 dirty="0" err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중복제거</a:t>
            </a:r>
            <a:r>
              <a:rPr sz="1150" b="1" dirty="0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 4단계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 err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해시</a:t>
            </a:r>
            <a:r>
              <a:rPr sz="900" b="0" dirty="0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 → trigram → </a:t>
            </a:r>
            <a:r>
              <a:rPr sz="900" b="0" dirty="0" err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벡터</a:t>
            </a:r>
            <a:endParaRPr sz="900" b="0" dirty="0">
              <a:solidFill>
                <a:srgbClr val="8A5A06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 err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미일치만</a:t>
            </a:r>
            <a:r>
              <a:rPr sz="900" b="0" dirty="0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900" b="0" dirty="0" err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신규</a:t>
            </a:r>
            <a:r>
              <a:rPr sz="900" b="0" dirty="0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900" b="0" dirty="0" err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등록</a:t>
            </a:r>
            <a:endParaRPr sz="900" b="0" dirty="0">
              <a:solidFill>
                <a:srgbClr val="8A5A06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 err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나머지는</a:t>
            </a:r>
            <a:r>
              <a:rPr sz="900" b="0" dirty="0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 alias </a:t>
            </a:r>
            <a:r>
              <a:rPr sz="900" b="0" dirty="0" err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흡수</a:t>
            </a:r>
            <a:endParaRPr sz="900" b="0" dirty="0">
              <a:solidFill>
                <a:srgbClr val="8A5A06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742427" y="1789137"/>
            <a:ext cx="2359152" cy="1216152"/>
          </a:xfrm>
          <a:prstGeom prst="roundRect">
            <a:avLst>
              <a:gd name="adj" fmla="val 9000"/>
            </a:avLst>
          </a:prstGeom>
          <a:solidFill>
            <a:srgbClr val="DFF0EC"/>
          </a:solidFill>
          <a:ln w="17780">
            <a:solidFill>
              <a:srgbClr val="0D6A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 dirty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PostgreSQL 16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 err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pgvector</a:t>
            </a:r>
            <a:r>
              <a:rPr sz="900" b="0" dirty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 · </a:t>
            </a:r>
            <a:r>
              <a:rPr sz="900" b="0" dirty="0" err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ltree</a:t>
            </a:r>
            <a:r>
              <a:rPr sz="900" b="0" dirty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 · </a:t>
            </a:r>
            <a:r>
              <a:rPr sz="900" b="0" dirty="0" err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pg_trgm</a:t>
            </a:r>
            <a:endParaRPr sz="900" b="0" dirty="0">
              <a:solidFill>
                <a:srgbClr val="0D6A60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keyword (</a:t>
            </a:r>
            <a:r>
              <a:rPr sz="900" b="0" dirty="0" err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전역</a:t>
            </a:r>
            <a:r>
              <a:rPr sz="900" b="0" dirty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900" b="0" dirty="0" err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사전</a:t>
            </a:r>
            <a:r>
              <a:rPr sz="900" b="0" dirty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)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 err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merchant_keyword</a:t>
            </a:r>
            <a:endParaRPr sz="900" b="0" dirty="0">
              <a:solidFill>
                <a:srgbClr val="0D6A60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 err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qa_pair</a:t>
            </a:r>
            <a:r>
              <a:rPr sz="900" b="0" dirty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 · </a:t>
            </a:r>
            <a:r>
              <a:rPr sz="900" b="0" dirty="0" err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generation_run</a:t>
            </a:r>
            <a:endParaRPr sz="900" b="0" dirty="0">
              <a:solidFill>
                <a:srgbClr val="0D6A60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cxnSp>
        <p:nvCxnSpPr>
          <p:cNvPr id="10" name="Connector 9"/>
          <p:cNvCxnSpPr>
            <a:cxnSpLocks/>
            <a:stCxn id="5" idx="3"/>
            <a:endCxn id="8" idx="1"/>
          </p:cNvCxnSpPr>
          <p:nvPr/>
        </p:nvCxnSpPr>
        <p:spPr>
          <a:xfrm>
            <a:off x="2651760" y="2397213"/>
            <a:ext cx="3223260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>
            <a:cxnSpLocks/>
            <a:stCxn id="8" idx="3"/>
            <a:endCxn id="9" idx="1"/>
          </p:cNvCxnSpPr>
          <p:nvPr/>
        </p:nvCxnSpPr>
        <p:spPr>
          <a:xfrm>
            <a:off x="7840980" y="2397213"/>
            <a:ext cx="901447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70048" y="2089397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적재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3268" y="2141180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후보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59268" y="2141180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write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56427" y="4213840"/>
            <a:ext cx="1965960" cy="96012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 dirty="0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Serving API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GET /v1/sites/:id/</a:t>
            </a:r>
            <a:r>
              <a:rPr sz="90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seo</a:t>
            </a:r>
            <a:endParaRPr sz="900" b="0" dirty="0">
              <a:solidFill>
                <a:srgbClr val="63757A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GET /v1/sites/:id/</a:t>
            </a:r>
            <a:r>
              <a:rPr sz="90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aeo</a:t>
            </a:r>
            <a:endParaRPr sz="900" b="0" dirty="0">
              <a:solidFill>
                <a:srgbClr val="63757A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읽기</a:t>
            </a:r>
            <a:r>
              <a:rPr sz="90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99% · </a:t>
            </a:r>
            <a:r>
              <a:rPr sz="90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캐시</a:t>
            </a:r>
            <a:r>
              <a:rPr sz="90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90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대상</a:t>
            </a:r>
            <a:endParaRPr sz="900" b="0" dirty="0">
              <a:solidFill>
                <a:srgbClr val="63757A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85800" y="4199479"/>
            <a:ext cx="1965960" cy="96012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 dirty="0" err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발행된</a:t>
            </a:r>
            <a:r>
              <a:rPr sz="1150" b="1" dirty="0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150" b="1" dirty="0" err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사이트</a:t>
            </a:r>
            <a:endParaRPr sz="1150" b="1" dirty="0">
              <a:solidFill>
                <a:srgbClr val="101819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o2o-site-AEO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렌더링</a:t>
            </a:r>
            <a:r>
              <a:rPr sz="90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90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시</a:t>
            </a:r>
            <a:r>
              <a:rPr sz="90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90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호출</a:t>
            </a:r>
            <a:endParaRPr sz="900" b="0" dirty="0">
              <a:solidFill>
                <a:srgbClr val="63757A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85800" y="5565510"/>
            <a:ext cx="4251960" cy="54864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ctr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성과 수집 · Search Console · 서치어드바이저 · 유입 로그</a:t>
            </a:r>
          </a:p>
        </p:txBody>
      </p:sp>
      <p:cxnSp>
        <p:nvCxnSpPr>
          <p:cNvPr id="21" name="Connector 20"/>
          <p:cNvCxnSpPr>
            <a:cxnSpLocks/>
            <a:stCxn id="9" idx="2"/>
          </p:cNvCxnSpPr>
          <p:nvPr/>
        </p:nvCxnSpPr>
        <p:spPr>
          <a:xfrm>
            <a:off x="9922003" y="3005289"/>
            <a:ext cx="0" cy="1688611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>
            <a:off x="8458963" y="4693900"/>
            <a:ext cx="1463040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053323" y="4447010"/>
            <a:ext cx="548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 dirty="0" err="1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읽기</a:t>
            </a:r>
            <a:endParaRPr sz="850" b="0" dirty="0">
              <a:solidFill>
                <a:srgbClr val="63757A"/>
              </a:solidFill>
              <a:latin typeface="Menlo"/>
              <a:ea typeface="Apple SD Gothic Neo"/>
              <a:cs typeface="Apple SD Gothic Neo"/>
            </a:endParaRPr>
          </a:p>
        </p:txBody>
      </p:sp>
      <p:cxnSp>
        <p:nvCxnSpPr>
          <p:cNvPr id="24" name="Connector 23"/>
          <p:cNvCxnSpPr>
            <a:cxnSpLocks/>
            <a:stCxn id="18" idx="1"/>
          </p:cNvCxnSpPr>
          <p:nvPr/>
        </p:nvCxnSpPr>
        <p:spPr>
          <a:xfrm flipH="1" flipV="1">
            <a:off x="2868931" y="4679539"/>
            <a:ext cx="3587496" cy="14361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89555" y="4423507"/>
            <a:ext cx="14630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SEO / AEO payload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1849375" y="5159599"/>
            <a:ext cx="0" cy="374904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922527" y="5214463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노출 · 클릭</a:t>
            </a:r>
          </a:p>
        </p:txBody>
      </p:sp>
      <p:cxnSp>
        <p:nvCxnSpPr>
          <p:cNvPr id="29" name="Connector 28"/>
          <p:cNvCxnSpPr>
            <a:cxnSpLocks/>
            <a:stCxn id="19" idx="0"/>
            <a:endCxn id="5" idx="2"/>
          </p:cNvCxnSpPr>
          <p:nvPr/>
        </p:nvCxnSpPr>
        <p:spPr>
          <a:xfrm flipV="1">
            <a:off x="1668780" y="2877273"/>
            <a:ext cx="0" cy="1322206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핵심 메커니즘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중복제거 4단계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값싼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판정을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먼저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,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비싼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판정을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나중에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.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벡터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비교는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후보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20건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안에서만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1250" b="0" dirty="0" err="1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일어난다</a:t>
            </a:r>
            <a:r>
              <a:rPr sz="1250" b="0" dirty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46120" y="1828799"/>
            <a:ext cx="3200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100" b="0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LLM 후보 키워드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46120" y="2103120"/>
            <a:ext cx="3200400" cy="603504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0 · 금칙어 필터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최고 · 1위 · 100% · 완치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799" y="2286000"/>
            <a:ext cx="13258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비용 0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483096" y="2404872"/>
            <a:ext cx="603504" cy="0"/>
          </a:xfrm>
          <a:prstGeom prst="line">
            <a:avLst/>
          </a:prstGeom>
          <a:ln w="15875">
            <a:solidFill>
              <a:srgbClr val="9D3A3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123176" y="2103120"/>
            <a:ext cx="3931920" cy="603504"/>
          </a:xfrm>
          <a:prstGeom prst="roundRect">
            <a:avLst>
              <a:gd name="adj" fmla="val 9000"/>
            </a:avLst>
          </a:prstGeom>
          <a:solidFill>
            <a:srgbClr val="F6E0DC"/>
          </a:solidFill>
          <a:ln w="13970">
            <a:solidFill>
              <a:srgbClr val="9D3A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9D3A30"/>
                </a:solidFill>
                <a:latin typeface="Apple SD Gothic Neo"/>
                <a:ea typeface="Apple SD Gothic Neo"/>
                <a:cs typeface="Apple SD Gothic Neo"/>
              </a:rPr>
              <a:t>차단 — 저장하지 않음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9D3A30"/>
                </a:solidFill>
                <a:latin typeface="Menlo"/>
                <a:ea typeface="Apple SD Gothic Neo"/>
                <a:cs typeface="Apple SD Gothic Neo"/>
              </a:rPr>
              <a:t>rejected_banned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846320" y="2706624"/>
            <a:ext cx="0" cy="155448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246120" y="2880360"/>
            <a:ext cx="3200400" cy="603504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1 · normalized 완전 일치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NFKC · 소문자 · 공백/구두점 제거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799" y="3063240"/>
            <a:ext cx="13258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B-tree 1회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483096" y="3182112"/>
            <a:ext cx="603504" cy="0"/>
          </a:xfrm>
          <a:prstGeom prst="line">
            <a:avLst/>
          </a:prstGeom>
          <a:ln w="15875">
            <a:solidFill>
              <a:srgbClr val="8A5A0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123176" y="2880360"/>
            <a:ext cx="3931920" cy="603504"/>
          </a:xfrm>
          <a:prstGeom prst="roundRect">
            <a:avLst>
              <a:gd name="adj" fmla="val 9000"/>
            </a:avLst>
          </a:prstGeom>
          <a:solidFill>
            <a:srgbClr val="F6EAD2"/>
          </a:solidFill>
          <a:ln w="13970">
            <a:solidFill>
              <a:srgbClr val="8A5A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alias 흡수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강남 뿌리 염색 → 강남 뿌리염색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846320" y="3483864"/>
            <a:ext cx="0" cy="155448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246120" y="3657600"/>
            <a:ext cx="3200400" cy="603504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2 · pg_trgm 유사도 ≥ 0.6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표기 변형 · 오타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799" y="3840480"/>
            <a:ext cx="13258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GIN trgm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483096" y="3959352"/>
            <a:ext cx="603504" cy="0"/>
          </a:xfrm>
          <a:prstGeom prst="line">
            <a:avLst/>
          </a:prstGeom>
          <a:ln w="15875">
            <a:solidFill>
              <a:srgbClr val="8A5A0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123176" y="3657600"/>
            <a:ext cx="3931920" cy="603504"/>
          </a:xfrm>
          <a:prstGeom prst="roundRect">
            <a:avLst>
              <a:gd name="adj" fmla="val 9000"/>
            </a:avLst>
          </a:prstGeom>
          <a:solidFill>
            <a:srgbClr val="F6EAD2"/>
          </a:solidFill>
          <a:ln w="13970">
            <a:solidFill>
              <a:srgbClr val="8A5A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 dirty="0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alias </a:t>
            </a:r>
            <a:r>
              <a:rPr sz="1000" b="1" dirty="0" err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흡수</a:t>
            </a:r>
            <a:endParaRPr sz="1000" b="1" dirty="0">
              <a:solidFill>
                <a:srgbClr val="8A5A06"/>
              </a:solidFill>
              <a:latin typeface="Apple SD Gothic Neo"/>
              <a:ea typeface="Apple SD Gothic Neo"/>
              <a:cs typeface="Apple SD Gothic Neo"/>
            </a:endParaRP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 dirty="0" err="1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강남</a:t>
            </a:r>
            <a:r>
              <a:rPr sz="850" b="0" dirty="0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 </a:t>
            </a:r>
            <a:r>
              <a:rPr sz="850" b="0" dirty="0" err="1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뿌리염색약</a:t>
            </a:r>
            <a:r>
              <a:rPr sz="850" b="0" dirty="0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 → </a:t>
            </a:r>
            <a:r>
              <a:rPr sz="850" b="0" dirty="0" err="1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강남</a:t>
            </a:r>
            <a:r>
              <a:rPr sz="850" b="0" dirty="0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 </a:t>
            </a:r>
            <a:r>
              <a:rPr sz="850" b="0" dirty="0" err="1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뿌리염색</a:t>
            </a:r>
            <a:r>
              <a:rPr sz="850" b="0" dirty="0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 (0.67)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846320" y="4261104"/>
            <a:ext cx="0" cy="155448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246120" y="4434840"/>
            <a:ext cx="3200400" cy="603504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3 · 코사인 유사도 ≥ 0.92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의미 중복 — 후보 20건 안에서만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799" y="4617720"/>
            <a:ext cx="13258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HNSW top-20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483096" y="4736592"/>
            <a:ext cx="603504" cy="0"/>
          </a:xfrm>
          <a:prstGeom prst="line">
            <a:avLst/>
          </a:prstGeom>
          <a:ln w="15875">
            <a:solidFill>
              <a:srgbClr val="8A5A0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7123176" y="4434840"/>
            <a:ext cx="3931920" cy="603504"/>
          </a:xfrm>
          <a:prstGeom prst="roundRect">
            <a:avLst>
              <a:gd name="adj" fmla="val 9000"/>
            </a:avLst>
          </a:prstGeom>
          <a:solidFill>
            <a:srgbClr val="F6EAD2"/>
          </a:solidFill>
          <a:ln w="13970">
            <a:solidFill>
              <a:srgbClr val="8A5A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alias 흡수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강남 헤어샵 → 강남 미용실 (0.94)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846320" y="5038344"/>
            <a:ext cx="0" cy="155448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246120" y="5212080"/>
            <a:ext cx="3200400" cy="603504"/>
          </a:xfrm>
          <a:prstGeom prst="roundRect">
            <a:avLst>
              <a:gd name="adj" fmla="val 9000"/>
            </a:avLst>
          </a:prstGeom>
          <a:solidFill>
            <a:srgbClr val="DFF0EC"/>
          </a:solidFill>
          <a:ln w="17780">
            <a:solidFill>
              <a:srgbClr val="0D6A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00" b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4 · 새 키워드로 INSERT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embedding 저장 · usage_count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8799" y="5394960"/>
            <a:ext cx="13258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INSERT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123176" y="5212080"/>
            <a:ext cx="3931920" cy="603504"/>
          </a:xfrm>
          <a:prstGeom prst="roundRect">
            <a:avLst>
              <a:gd name="adj" fmla="val 9000"/>
            </a:avLst>
          </a:prstGeom>
          <a:noFill/>
          <a:ln w="12700">
            <a:solidFill>
              <a:srgbClr val="1018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어느 경로든 업체에는 연결된다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merchant_keyword · relevance · status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943600"/>
            <a:ext cx="1082009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1~3 단계에서 걸린 표기는 버리지 않고 기존 키워드의 aliases[] 에 흡수한다 — 롱테일 검색어를 잃지 않으면서 사전은 한 행으로 유지된다.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스키마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데이터 모델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키워드를 업체에 복제하지 않는 것이 이 스키마의 전부다. 복제하는 순간 중복제거가 성립하지 않는다.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84248"/>
            <a:ext cx="2377440" cy="566928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101819"/>
                </a:solidFill>
                <a:latin typeface="Menlo"/>
                <a:ea typeface="Apple SD Gothic Neo"/>
                <a:cs typeface="Apple SD Gothic Neo"/>
              </a:rPr>
              <a:t>industry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path ltree · beauty.hair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734056"/>
            <a:ext cx="2377440" cy="566928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101819"/>
                </a:solidFill>
                <a:latin typeface="Menlo"/>
                <a:ea typeface="Apple SD Gothic Neo"/>
                <a:cs typeface="Apple SD Gothic Neo"/>
              </a:rPr>
              <a:t>region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path ltree · kr.jeonbuk.gunsan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3995928"/>
            <a:ext cx="2377440" cy="105156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101819"/>
                </a:solidFill>
                <a:latin typeface="Menlo"/>
                <a:ea typeface="Apple SD Gothic Neo"/>
                <a:cs typeface="Apple SD Gothic Neo"/>
              </a:rPr>
              <a:t>merchant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external_id ← 사이트 ID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description · profile jsonb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last_generated_at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83480" y="3995928"/>
            <a:ext cx="2834640" cy="105156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101819"/>
                </a:solidFill>
                <a:latin typeface="Menlo"/>
                <a:ea typeface="Apple SD Gothic Neo"/>
                <a:cs typeface="Apple SD Gothic Neo"/>
              </a:rPr>
              <a:t>merchant_keyword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relevance · status · source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impressions · clicks · ctr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PK (merchant_id, keyword_id)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23960" y="1984248"/>
            <a:ext cx="3291840" cy="1783080"/>
          </a:xfrm>
          <a:prstGeom prst="roundRect">
            <a:avLst>
              <a:gd name="adj" fmla="val 9000"/>
            </a:avLst>
          </a:prstGeom>
          <a:solidFill>
            <a:srgbClr val="DFF0EC"/>
          </a:solidFill>
          <a:ln w="17780">
            <a:solidFill>
              <a:srgbClr val="0D6A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keyword — 전역 사전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canonical · 표시용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normalized UNIQUE · 판정용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aliases text[] · 흡수된 표기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embedding vector(1536) HNSW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intent · locale · usage_count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23960" y="4178808"/>
            <a:ext cx="3291840" cy="86868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6809" rIns="109728" bIns="76809" rtlCol="0" anchor="t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101819"/>
                </a:solidFill>
                <a:latin typeface="Menlo"/>
                <a:ea typeface="Apple SD Gothic Neo"/>
                <a:cs typeface="Apple SD Gothic Neo"/>
              </a:rPr>
              <a:t>qa_pair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question · answer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normalized_question UNIQUE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embedding vector(1536)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099816" y="2267712"/>
            <a:ext cx="5687568" cy="82296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29000" y="2011680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업종 분류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3099816" y="2944368"/>
            <a:ext cx="5687568" cy="73152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29000" y="3054096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지역 분류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099816" y="4517136"/>
            <a:ext cx="1847088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00400" y="4242816"/>
            <a:ext cx="17373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1 : N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854696" y="4361688"/>
            <a:ext cx="649224" cy="0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8503920" y="2852928"/>
            <a:ext cx="0" cy="1508760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503920" y="2852928"/>
            <a:ext cx="283464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955280" y="3538728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N : 1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874519" y="5084064"/>
            <a:ext cx="0" cy="374904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874519" y="5458968"/>
            <a:ext cx="8595361" cy="0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10469880" y="5084064"/>
            <a:ext cx="0" cy="374904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72200" y="5157216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1 : 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943600"/>
            <a:ext cx="1082009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강남 미용실 을 100개 업체가 쓰더라도 keyword 에는 행이 하나, 임베딩도 하나뿐이다. 업체별 관련도·성과는 전부 merchant_keyword 가 들고 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585</Words>
  <Application>Microsoft Macintosh PowerPoint</Application>
  <PresentationFormat>와이드스크린</PresentationFormat>
  <Paragraphs>124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Apple SD Gothic Neo</vt:lpstr>
      <vt:lpstr>Arial</vt:lpstr>
      <vt:lpstr>Calibri</vt:lpstr>
      <vt:lpstr>Menlo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양 형배</cp:lastModifiedBy>
  <cp:revision>3</cp:revision>
  <dcterms:created xsi:type="dcterms:W3CDTF">2013-01-27T09:14:16Z</dcterms:created>
  <dcterms:modified xsi:type="dcterms:W3CDTF">2026-09-09T06:05:37Z</dcterms:modified>
  <cp:category/>
</cp:coreProperties>
</file>