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D6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8720" y="178308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5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2148840"/>
            <a:ext cx="100584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40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발행 사이트에 붙는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40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SEO/AEO 키워드 온톨로지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379476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30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업체 사이트를 발행하면 그 업체에 맞는 검색 키워드·태그·질문답변이 따라붙어야 한다.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30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LLM 이 후보를 만들고, 4단계 중복제거가 전역 사전을 깨끗하게 유지하고,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30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발행된 사이트는 REST 로 완성된 payload 만 받아 쓴다.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88720" y="5029200"/>
            <a:ext cx="1945843" cy="292608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51206" bIns="51206" wrap="square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PostgreSQL 16 + pgvector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62579" y="5029200"/>
            <a:ext cx="596188" cy="292608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51206" bIns="51206" wrap="square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NestJS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86784" y="5029200"/>
            <a:ext cx="596188" cy="292608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51206" bIns="51206" wrap="square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BullMQ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10988" y="5029200"/>
            <a:ext cx="2020824" cy="292608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51206" bIns="51206" wrap="square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OpenAI Structured Outputs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5943600"/>
            <a:ext cx="7315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설계 문서 · 로컬 구현 검증 완료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설계 판단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일반 DB 냐 벡터 DB 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둘 중 하나를 고르는 문제가 아니다. 이 서비스는 성격이 다른 세 종류의 조회를 동시에 요구한다.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47088"/>
          <a:ext cx="10820095" cy="153619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03120"/>
                <a:gridCol w="5394960"/>
                <a:gridCol w="3322015"/>
              </a:tblGrid>
              <a:tr h="38404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조회 유형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실제 질의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필요한 것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정확 조회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업체 A 의 활성 키워드 20개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B-tree / 관계형 조인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의미 조회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이 후보가 기존 키워드와 의미상 겹치는가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vector (HNSW)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관계 탐색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업종 트리 상위에서 물려받을 공통 키워드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ltree 계층 / recursive CTE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85800" y="3675887"/>
            <a:ext cx="54864" cy="1417320"/>
          </a:xfrm>
          <a:prstGeom prst="rect">
            <a:avLst/>
          </a:prstGeom>
          <a:solidFill>
            <a:srgbClr val="0D6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0664" y="3675887"/>
            <a:ext cx="10765231" cy="1417320"/>
          </a:xfrm>
          <a:prstGeom prst="rect">
            <a:avLst/>
          </a:prstGeom>
          <a:solidFill>
            <a:srgbClr val="DF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219456" rIns="219456" tIns="153619" bIns="153619" wrap="square"/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400" b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결론 — PostgreSQL 하나로 시작한다.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1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pgvector + ltree + pg_trgm + JSONB 로 세 가지가 한 엔진 안에서 해결되고, 무엇보다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150" b="1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키워드 조회에는 항상 "어느 업체의" 라는 조인이 따라붙는다.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60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/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1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전용 벡터 DB 를 지금 분리하면 매 요청이 2-hop 이 되고 정합성을 따로 관리해야 한다. 벡터 행이 1천만 건을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1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넘거나 ANN 지연이 실제로 문제가 되는 시점에 Qdrant 로 떼어내도 늦지 않다.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아키텍처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전체 흐름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생성은 큐 뒤에서 비동기로, 서빙은 DB 읽기만으로. 두 경로가 만나는 지점은 Postgres 한 곳뿐이다.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2231136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트리거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사이트 발행 — 즉시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크론 03:00 — 30일 경과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성과 저조 — 재생성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71800" y="2231136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BullMQ 큐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60초 dedupe 창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재시도 3회 · 백오프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동시성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257800" y="2231136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생성 워커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OpenAI · gpt-4.1-mini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Structured Outputs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임베딩 배치 1회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43800" y="2231136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F6EAD2"/>
          </a:solidFill>
          <a:ln w="17780">
            <a:solidFill>
              <a:srgbClr val="8A5A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중복제거 4단계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해시 → trigram → 벡터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미일치만 신규 등록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나머지는 alias 흡수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829800" y="2103120"/>
            <a:ext cx="2359152" cy="1216152"/>
          </a:xfrm>
          <a:prstGeom prst="roundRect">
            <a:avLst>
              <a:gd name="adj" fmla="val 9000"/>
            </a:avLst>
          </a:prstGeom>
          <a:solidFill>
            <a:srgbClr val="DFF0EC"/>
          </a:solidFill>
          <a:ln w="17780">
            <a:solidFill>
              <a:srgbClr val="0D6A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PostgreSQL 16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pgvector · ltree · pg_trgm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keyword (전역 사전)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merchant_keyword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qa_pair · generation_run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688336" y="2711196"/>
            <a:ext cx="246888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4974336" y="2711196"/>
            <a:ext cx="246888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260336" y="2711196"/>
            <a:ext cx="246888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546336" y="2711196"/>
            <a:ext cx="246888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70048" y="2455163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적재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56048" y="2455163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job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42048" y="2455163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후보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8048" y="2455163"/>
            <a:ext cx="38404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write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43800" y="4105656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Serving API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GET /v1/sites/:id/seo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GET /v1/sites/:id/aeo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읽기 99% · 캐시 대상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71800" y="4105656"/>
            <a:ext cx="1965960" cy="96012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5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발행된 사이트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o2o-site-AEO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렌더링 시 호출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971800" y="5477256"/>
            <a:ext cx="4251960" cy="54864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성과 수집 · Search Console · 서치어드바이저 · 유입 로그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009376" y="3319272"/>
            <a:ext cx="0" cy="1266444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>
            <a:off x="9546336" y="4585716"/>
            <a:ext cx="1463040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1064240" y="4059936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읽기</a:t>
            </a:r>
          </a:p>
        </p:txBody>
      </p:sp>
      <p:cxnSp>
        <p:nvCxnSpPr>
          <p:cNvPr id="24" name="Connector 23"/>
          <p:cNvCxnSpPr/>
          <p:nvPr/>
        </p:nvCxnSpPr>
        <p:spPr>
          <a:xfrm flipH="1">
            <a:off x="4974336" y="4585716"/>
            <a:ext cx="2532888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394960" y="4329684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SEO / AEO payload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3954780" y="5065776"/>
            <a:ext cx="0" cy="374904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027932" y="512064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노출 · 클릭</a:t>
            </a:r>
          </a:p>
        </p:txBody>
      </p:sp>
      <p:cxnSp>
        <p:nvCxnSpPr>
          <p:cNvPr id="28" name="Connector 27"/>
          <p:cNvCxnSpPr/>
          <p:nvPr/>
        </p:nvCxnSpPr>
        <p:spPr>
          <a:xfrm flipH="1">
            <a:off x="1143000" y="5751576"/>
            <a:ext cx="1828800" cy="0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1143000" y="3246120"/>
            <a:ext cx="0" cy="2505456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216152" y="4928616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CTR &lt; 0.2% → 강등</a:t>
            </a:r>
          </a:p>
        </p:txBody>
      </p:sp>
      <p:cxnSp>
        <p:nvCxnSpPr>
          <p:cNvPr id="31" name="Connector 30"/>
          <p:cNvCxnSpPr/>
          <p:nvPr/>
        </p:nvCxnSpPr>
        <p:spPr>
          <a:xfrm flipV="1">
            <a:off x="11009376" y="1773936"/>
            <a:ext cx="0" cy="292607"/>
          </a:xfrm>
          <a:prstGeom prst="line">
            <a:avLst/>
          </a:prstGeom>
          <a:ln w="15875">
            <a:solidFill>
              <a:srgbClr val="0D6A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H="1">
            <a:off x="6240780" y="1773936"/>
            <a:ext cx="4768596" cy="0"/>
          </a:xfrm>
          <a:prstGeom prst="line">
            <a:avLst/>
          </a:prstGeom>
          <a:ln w="15875">
            <a:solidFill>
              <a:srgbClr val="0D6A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6240780" y="1773936"/>
            <a:ext cx="0" cy="420624"/>
          </a:xfrm>
          <a:prstGeom prst="line">
            <a:avLst/>
          </a:prstGeom>
          <a:ln w="15875">
            <a:solidFill>
              <a:srgbClr val="0D6A60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40780" y="1517904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기존 키워드 주입 — 중복 후보 생성 자체를 억제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핵심 메커니즘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중복제거 4단계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값싼 판정을 먼저, 비싼 판정을 나중에. 벡터 비교는 후보 20건 안에서만 일어난다.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46120" y="1828799"/>
            <a:ext cx="3200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100" b="0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LLM 후보 키워드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46120" y="210312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0 · 금칙어 필터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최고 · 1위 · 100% · 완치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799" y="2286000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비용 0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483096" y="2404872"/>
            <a:ext cx="603504" cy="0"/>
          </a:xfrm>
          <a:prstGeom prst="line">
            <a:avLst/>
          </a:prstGeom>
          <a:ln w="15875">
            <a:solidFill>
              <a:srgbClr val="9D3A3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123176" y="2103120"/>
            <a:ext cx="3931920" cy="603504"/>
          </a:xfrm>
          <a:prstGeom prst="roundRect">
            <a:avLst>
              <a:gd name="adj" fmla="val 9000"/>
            </a:avLst>
          </a:prstGeom>
          <a:solidFill>
            <a:srgbClr val="F6E0DC"/>
          </a:solidFill>
          <a:ln w="13970">
            <a:solidFill>
              <a:srgbClr val="9D3A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9D3A30"/>
                </a:solidFill>
                <a:latin typeface="Apple SD Gothic Neo"/>
                <a:ea typeface="Apple SD Gothic Neo"/>
                <a:cs typeface="Apple SD Gothic Neo"/>
              </a:rPr>
              <a:t>차단 — 저장하지 않음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9D3A30"/>
                </a:solidFill>
                <a:latin typeface="Menlo"/>
                <a:ea typeface="Apple SD Gothic Neo"/>
                <a:cs typeface="Apple SD Gothic Neo"/>
              </a:rPr>
              <a:t>rejected_banned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846320" y="2706624"/>
            <a:ext cx="0" cy="155448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246120" y="288036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1 · normalized 완전 일치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NFKC · 소문자 · 공백/구두점 제거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799" y="3063240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B-tree 1회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483096" y="3182112"/>
            <a:ext cx="603504" cy="0"/>
          </a:xfrm>
          <a:prstGeom prst="line">
            <a:avLst/>
          </a:prstGeom>
          <a:ln w="15875">
            <a:solidFill>
              <a:srgbClr val="8A5A0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123176" y="2880360"/>
            <a:ext cx="3931920" cy="603504"/>
          </a:xfrm>
          <a:prstGeom prst="roundRect">
            <a:avLst>
              <a:gd name="adj" fmla="val 9000"/>
            </a:avLst>
          </a:prstGeom>
          <a:solidFill>
            <a:srgbClr val="F6EAD2"/>
          </a:solidFill>
          <a:ln w="13970">
            <a:solidFill>
              <a:srgbClr val="8A5A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alias 흡수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강남 뿌리 염색 → 강남 뿌리염색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846320" y="3483864"/>
            <a:ext cx="0" cy="155448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246120" y="365760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2 · pg_trgm 유사도 ≥ 0.6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표기 변형 · 오타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799" y="3840480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GIN trgm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483096" y="3959352"/>
            <a:ext cx="603504" cy="0"/>
          </a:xfrm>
          <a:prstGeom prst="line">
            <a:avLst/>
          </a:prstGeom>
          <a:ln w="15875">
            <a:solidFill>
              <a:srgbClr val="8A5A0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123176" y="3657600"/>
            <a:ext cx="3931920" cy="603504"/>
          </a:xfrm>
          <a:prstGeom prst="roundRect">
            <a:avLst>
              <a:gd name="adj" fmla="val 9000"/>
            </a:avLst>
          </a:prstGeom>
          <a:solidFill>
            <a:srgbClr val="F6EAD2"/>
          </a:solidFill>
          <a:ln w="13970">
            <a:solidFill>
              <a:srgbClr val="8A5A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alias 흡수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강남 뿌리염색약 → 강남 뿌리염색 (0.67)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846320" y="4261104"/>
            <a:ext cx="0" cy="155448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246120" y="443484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3 · 코사인 유사도 ≥ 0.92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의미 중복 — 후보 20건 안에서만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799" y="4617720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HNSW top-20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483096" y="4736592"/>
            <a:ext cx="603504" cy="0"/>
          </a:xfrm>
          <a:prstGeom prst="line">
            <a:avLst/>
          </a:prstGeom>
          <a:ln w="15875">
            <a:solidFill>
              <a:srgbClr val="8A5A0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7123176" y="4434840"/>
            <a:ext cx="3931920" cy="603504"/>
          </a:xfrm>
          <a:prstGeom prst="roundRect">
            <a:avLst>
              <a:gd name="adj" fmla="val 9000"/>
            </a:avLst>
          </a:prstGeom>
          <a:solidFill>
            <a:srgbClr val="F6EAD2"/>
          </a:solidFill>
          <a:ln w="13970">
            <a:solidFill>
              <a:srgbClr val="8A5A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8A5A06"/>
                </a:solidFill>
                <a:latin typeface="Apple SD Gothic Neo"/>
                <a:ea typeface="Apple SD Gothic Neo"/>
                <a:cs typeface="Apple SD Gothic Neo"/>
              </a:rPr>
              <a:t>alias 흡수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8A5A06"/>
                </a:solidFill>
                <a:latin typeface="Menlo"/>
                <a:ea typeface="Apple SD Gothic Neo"/>
                <a:cs typeface="Apple SD Gothic Neo"/>
              </a:rPr>
              <a:t>강남 헤어샵 → 강남 미용실 (0.94)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846320" y="5038344"/>
            <a:ext cx="0" cy="155448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246120" y="5212080"/>
            <a:ext cx="3200400" cy="603504"/>
          </a:xfrm>
          <a:prstGeom prst="roundRect">
            <a:avLst>
              <a:gd name="adj" fmla="val 9000"/>
            </a:avLst>
          </a:prstGeom>
          <a:solidFill>
            <a:srgbClr val="DFF0EC"/>
          </a:solidFill>
          <a:ln w="17780">
            <a:solidFill>
              <a:srgbClr val="0D6A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100" b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4 · 새 키워드로 INSERT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embedding 저장 · usage_count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8799" y="5394960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INSERT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123176" y="5212080"/>
            <a:ext cx="3931920" cy="603504"/>
          </a:xfrm>
          <a:prstGeom prst="roundRect">
            <a:avLst>
              <a:gd name="adj" fmla="val 9000"/>
            </a:avLst>
          </a:prstGeom>
          <a:noFill/>
          <a:ln w="12700">
            <a:solidFill>
              <a:srgbClr val="1018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어느 경로든 업체에는 연결된다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merchant_keyword · relevance · status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943600"/>
            <a:ext cx="108200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1~3 단계에서 걸린 표기는 버리지 않고 기존 키워드의 aliases[] 에 흡수한다 — 롱테일 검색어를 잃지 않으면서 사전은 한 행으로 유지된다.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스키마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데이터 모델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키워드를 업체에 복제하지 않는 것이 이 스키마의 전부다. 복제하는 순간 중복제거가 성립하지 않는다.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84248"/>
            <a:ext cx="2377440" cy="566928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industry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path ltree · beauty.hair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734056"/>
            <a:ext cx="2377440" cy="566928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region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path ltree · kr.jeonbuk.gunsan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3995928"/>
            <a:ext cx="2377440" cy="105156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merchant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external_id ← 사이트 ID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description · profile jsonb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last_generated_at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83480" y="3995928"/>
            <a:ext cx="2834640" cy="105156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merchant_keyword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relevance · status · source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impressions · clicks · ctr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PK (merchant_id, keyword_id)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23960" y="1984248"/>
            <a:ext cx="3291840" cy="1783080"/>
          </a:xfrm>
          <a:prstGeom prst="roundRect">
            <a:avLst>
              <a:gd name="adj" fmla="val 9000"/>
            </a:avLst>
          </a:prstGeom>
          <a:solidFill>
            <a:srgbClr val="DFF0EC"/>
          </a:solidFill>
          <a:ln w="17780">
            <a:solidFill>
              <a:srgbClr val="0D6A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keyword — 전역 사전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canonical · 표시용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normalized UNIQUE · 판정용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aliases text[] · 흡수된 표기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embedding vector(1536) HNSW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intent · locale · usage_count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23960" y="4178808"/>
            <a:ext cx="3291840" cy="868680"/>
          </a:xfrm>
          <a:prstGeom prst="roundRect">
            <a:avLst>
              <a:gd name="adj" fmla="val 9000"/>
            </a:avLst>
          </a:prstGeom>
          <a:solidFill>
            <a:srgbClr val="ECEFF0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1">
                <a:solidFill>
                  <a:srgbClr val="101819"/>
                </a:solidFill>
                <a:latin typeface="Menlo"/>
                <a:ea typeface="Apple SD Gothic Neo"/>
                <a:cs typeface="Apple SD Gothic Neo"/>
              </a:rPr>
              <a:t>qa_pair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question · answer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normalized_question UNIQUE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embedding vector(1536)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099816" y="2267712"/>
            <a:ext cx="5687568" cy="82296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29000" y="201168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업종 분류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099816" y="2944368"/>
            <a:ext cx="5687568" cy="73152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29000" y="3054096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지역 분류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099816" y="4517136"/>
            <a:ext cx="1847088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00400" y="4242816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1 : N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854696" y="4361688"/>
            <a:ext cx="649224" cy="0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8503920" y="2852928"/>
            <a:ext cx="0" cy="1508760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503920" y="2852928"/>
            <a:ext cx="283464" cy="0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955280" y="3538728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N : 1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874519" y="5084064"/>
            <a:ext cx="0" cy="374904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874519" y="5458968"/>
            <a:ext cx="8595361" cy="0"/>
          </a:xfrm>
          <a:prstGeom prst="line">
            <a:avLst/>
          </a:prstGeom>
          <a:ln w="15875">
            <a:solidFill>
              <a:srgbClr val="1018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10469880" y="5084064"/>
            <a:ext cx="0" cy="374904"/>
          </a:xfrm>
          <a:prstGeom prst="line">
            <a:avLst/>
          </a:prstGeom>
          <a:ln w="15875">
            <a:solidFill>
              <a:srgbClr val="10181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72200" y="5157216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1 : 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943600"/>
            <a:ext cx="108200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강남 미용실 을 100개 업체가 쓰더라도 keyword 에는 행이 하나, 임베딩도 하나뿐이다. 업체별 관련도·성과는 전부 merchant_keyword 가 들고 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연동 표면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:id 는 o2o-site-AEO 의 external_id 와 내부 UUID 를 모두 받는다 — 연동 쪽에 ID 매핑 테이블이 필요 없다.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47088"/>
          <a:ext cx="10820095" cy="292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"/>
                <a:gridCol w="3200400"/>
                <a:gridCol w="6705295"/>
              </a:tblGrid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메서드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경로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용도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GET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/health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헬스체크 · 현재 LLM provider 확인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POST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/v1/merchants/publish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사이트 발행 웹훅. 업체 upsert 후 생성 작업 적재 (sync:true 면 동기)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POST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/v1/merchants/:id/generate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수동 재생성. ?sync=true&amp;count=N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GET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/v1/sites/:id/seo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발행 사이트가 렌더링 시 호출. title · description · keywords · tags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GET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/v1/sites/:id/aeo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답변엔진용 topics · FAQ · structuredDataHints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POST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/v1/keywords/search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어드민 — 자연어 질의로 키워드 사전 벡터 검색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POST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/v1/sites/:id/performance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노출·클릭 주입 → CTR 갱신 → 저성과 강등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85800" y="4910328"/>
            <a:ext cx="5257800" cy="16916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SEO 응답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{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  "title": "스테이머뭄 | 군산 펜션",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  "keywords": ["스테이머뭄", "군산 펜션", …],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  "tags": [{ "keyword": "군산 애견동반 펜션",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     "relevance": 0.88, "aliases": [ … ] }]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}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4910328"/>
            <a:ext cx="5285232" cy="16916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AEO 응답 — 답변엔진이 인용하는 쪽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{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  "topics": ["군산 펜션", "군산 커플 펜션"],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  "faqs": [{ "question": "…근처에 가볼 만한 곳은?",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     "answer": "선유도, 은파호수공원 …" }],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  "structuredDataHints": { "type": "LocalBusiness" }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9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스택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기술 선택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426463"/>
          <a:ext cx="10820095" cy="28163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71600"/>
                <a:gridCol w="4206240"/>
                <a:gridCol w="5242255"/>
              </a:tblGrid>
              <a:tr h="402336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레이어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선택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이유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런타임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NestJS · TypeScript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o2o-site-AEO 와 payload 타입을 공유할 수 있다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DB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PostgreSQL 16 + pgvector + ltree + pg_trgm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정확 · 의미 · 계층 조회 3-in-1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DB 접근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postgres.js (raw SQL)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벡터 연산자와 ltree 는 어차피 raw SQL — ORM 을 얹으면 우회 코드가 더 는다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큐 · 스케줄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BullMQ + Redis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60초 dedupe 창, 지수 백오프 재시도, 크론이 전부 내장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LLM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OpenAI Structured Outputs / text-embedding-3-small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JSON Schema 강제 — 자유 텍스트 파싱은 반드시 깨진다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관측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generation_run 테이블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프롬프트 버전 · 토큰 · 단계별 통계를 행으로 남긴다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85800" y="4626864"/>
            <a:ext cx="10820095" cy="13716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로컬 실행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npm install  &amp;&amp;  cp .env.example .env        # 기본 LLM_PROVIDER=mock — API 키 불필요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npm run db:up  &amp;&amp;  npm run db:migrate  &amp;&amp;  npm run db:seed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npm start          # http://localhost:3100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npm run smoke      # 다른 터미널 — 엔드투엔드 점검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검증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로컬 검증 — 같은 지역·업종 3곳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강남/미용실 업체를 순서대로 발행했을 때 중복제거가 실제로 어떻게 걸리는지.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47088"/>
          <a:ext cx="6766560" cy="153619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40080"/>
                <a:gridCol w="2194560"/>
                <a:gridCol w="914400"/>
                <a:gridCol w="914400"/>
                <a:gridCol w="2103120"/>
              </a:tblGrid>
              <a:tr h="38404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순서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업체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후보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신규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중복 (정확/표기/의미)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레브살롱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19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19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0 / 0 / 0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2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헤어랩 강남점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19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4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15 / 0 / 0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3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강남 뷰티랩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16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3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12 / 1 / 0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85800" y="3767328"/>
            <a:ext cx="6766560" cy="13716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matched_exact    강남 뿌리 염색      (sim=1.000 → '강남 뿌리염색')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matched_trigram  강남 뿌리염색약     (sim=0.667 → '강남 뿌리염색')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matched_exact    강남미용실추천      (sim=1.000 → '강남 미용실 추천')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18120" y="1847088"/>
            <a:ext cx="3685032" cy="329184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219456" rIns="219456" tIns="153619" bIns="153619" wrap="square"/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세 번째 업체에서는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2200" b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16개 중 3개만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새 키워드였다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8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/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나머지 13개는 이미 사전에 있던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키워드에 흡수됐다. 업체가 늘어도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0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사전은 선형으로 늘지 않는다.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43600"/>
            <a:ext cx="108200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참고 — LLM_PROVIDER=mock 기준. mock 임베딩은 문자 bigram 해싱이라 표기 유사도만 잡는다. 의미 중복은 실제 text-embedding-3-small 로 전환해야 3단계가 발동한다.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검증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로컬 검증 — 군산 스테이머뭄 200개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펜션 한 곳으로 키워드 200개를 뽑아 pgvector 에 적재했을 때 실제로 무엇이 쌓이는가.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47088"/>
            <a:ext cx="5120640" cy="86868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5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후보 200 → 신규 174 / 중복(표기 26) / 연결 174 / QA 5     799ms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105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keyword 174행 · 임베딩 174건 · 흡수된 표기 26개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90088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15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relevance 분포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355848"/>
            <a:ext cx="868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0.93~0.99</a:t>
            </a:r>
          </a:p>
        </p:txBody>
      </p:sp>
      <p:sp>
        <p:nvSpPr>
          <p:cNvPr id="8" name="Rectangle 7"/>
          <p:cNvSpPr/>
          <p:nvPr/>
        </p:nvSpPr>
        <p:spPr>
          <a:xfrm>
            <a:off x="1645920" y="3328416"/>
            <a:ext cx="175564" cy="219456"/>
          </a:xfrm>
          <a:prstGeom prst="rect">
            <a:avLst/>
          </a:prstGeom>
          <a:solidFill>
            <a:srgbClr val="0D6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912924" y="3355848"/>
            <a:ext cx="2926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4   브랜드 · 핵심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685032"/>
            <a:ext cx="868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0.80~0.88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45920" y="3657600"/>
            <a:ext cx="1404518" cy="219456"/>
          </a:xfrm>
          <a:prstGeom prst="rect">
            <a:avLst/>
          </a:prstGeom>
          <a:solidFill>
            <a:srgbClr val="0D6A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41878" y="3685032"/>
            <a:ext cx="2926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32   지역 × 업종 × 동반자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014216"/>
            <a:ext cx="868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0.72~0.76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45920" y="3986784"/>
            <a:ext cx="482803" cy="219456"/>
          </a:xfrm>
          <a:prstGeom prst="rect">
            <a:avLst/>
          </a:prstGeom>
          <a:solidFill>
            <a:srgbClr val="3D4C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220163" y="4014216"/>
            <a:ext cx="2926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11   시즌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343400"/>
            <a:ext cx="868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0.60~0.70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45920" y="4315968"/>
            <a:ext cx="2238451" cy="219456"/>
          </a:xfrm>
          <a:prstGeom prst="rect">
            <a:avLst/>
          </a:prstGeom>
          <a:solidFill>
            <a:srgbClr val="3D4C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975811" y="4343400"/>
            <a:ext cx="2926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51   시설 · 서비스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672584"/>
            <a:ext cx="868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0.50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45920" y="4645152"/>
            <a:ext cx="263347" cy="219456"/>
          </a:xfrm>
          <a:prstGeom prst="rect">
            <a:avLst/>
          </a:prstGeom>
          <a:solidFill>
            <a:srgbClr val="6375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000707" y="4672584"/>
            <a:ext cx="2926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6   질문형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001768"/>
            <a:ext cx="868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0.42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45920" y="4974336"/>
            <a:ext cx="1755648" cy="219456"/>
          </a:xfrm>
          <a:prstGeom prst="rect">
            <a:avLst/>
          </a:prstGeom>
          <a:solidFill>
            <a:srgbClr val="9D3A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493008" y="5001768"/>
            <a:ext cx="2926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9D3A30"/>
                </a:solidFill>
                <a:latin typeface="Apple SD Gothic Neo"/>
                <a:ea typeface="Apple SD Gothic Neo"/>
                <a:cs typeface="Apple SD Gothic Neo"/>
              </a:rPr>
              <a:t>40   동반자 × 시설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330952"/>
            <a:ext cx="8686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0.38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645920" y="5303520"/>
            <a:ext cx="1316736" cy="219456"/>
          </a:xfrm>
          <a:prstGeom prst="rect">
            <a:avLst/>
          </a:prstGeom>
          <a:solidFill>
            <a:srgbClr val="9D3A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054096" y="5330952"/>
            <a:ext cx="2926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0">
                <a:solidFill>
                  <a:srgbClr val="9D3A30"/>
                </a:solidFill>
                <a:latin typeface="Apple SD Gothic Neo"/>
                <a:ea typeface="Apple SD Gothic Neo"/>
                <a:cs typeface="Apple SD Gothic Neo"/>
              </a:rPr>
              <a:t>30   동반자 × 서비스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52360" y="1847088"/>
            <a:ext cx="4050791" cy="1874519"/>
          </a:xfrm>
          <a:prstGeom prst="roundRect">
            <a:avLst>
              <a:gd name="adj" fmla="val 9000"/>
            </a:avLst>
          </a:prstGeom>
          <a:solidFill>
            <a:srgbClr val="F6E0DC"/>
          </a:solidFill>
          <a:ln w="13970">
            <a:solidFill>
              <a:srgbClr val="9D3A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100" b="1">
                <a:solidFill>
                  <a:srgbClr val="9D3A30"/>
                </a:solidFill>
                <a:latin typeface="Apple SD Gothic Neo"/>
                <a:ea typeface="Apple SD Gothic Neo"/>
                <a:cs typeface="Apple SD Gothic Neo"/>
              </a:rPr>
              <a:t>하위 70개는 이런 것들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애견동반 바베큐장            0.38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태교여행 프라이빗 스파       0.38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커플 바베큐장                0.38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6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/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문법은 맞지만 아무도 이렇게 검색하지 않는다.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452360" y="3995928"/>
            <a:ext cx="4050791" cy="173736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109728" rIns="109728" tIns="76809" bIns="76809" wrap="square"/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100" b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잘 작동한 부분 — 벡터 검색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3D4C4E"/>
                </a:solidFill>
                <a:latin typeface="Menlo"/>
                <a:ea typeface="Apple SD Gothic Neo"/>
                <a:cs typeface="Apple SD Gothic Neo"/>
              </a:rPr>
              <a:t>"선유도 근처 바베큐 되는 펜션"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  0.686  선유도 근처 펜션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  0.439  고군산군도 근처 펜션</a:t>
            </a:r>
          </a:p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00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  0.392  선유도 펜션 추천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문제 정의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발견 — 저장한 것의 89%는 쓰이지 않는다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26463"/>
            <a:ext cx="4846320" cy="2286000"/>
          </a:xfrm>
          <a:prstGeom prst="roundRect">
            <a:avLst>
              <a:gd name="adj" fmla="val 9000"/>
            </a:avLst>
          </a:prstGeom>
          <a:solidFill>
            <a:srgbClr val="F6E0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0" rIns="274320" tIns="192024" bIns="192024" wrap="square"/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적재된 키워드 174개 중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6200" b="1">
                <a:solidFill>
                  <a:srgbClr val="9D3A30"/>
                </a:solidFill>
                <a:latin typeface="Apple SD Gothic Neo"/>
                <a:ea typeface="Apple SD Gothic Neo"/>
                <a:cs typeface="Apple SD Gothic Neo"/>
              </a:rPr>
              <a:t>89%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1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가 한 번도 서빙되지 않는다  (서빙 20개 / 사장 154개)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97880" y="1426463"/>
            <a:ext cx="5605272" cy="22860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274320" rIns="274320" tIns="192024" bIns="192024" wrap="square"/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그런데 이 154개는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1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· 매번 dedup 후보 검색 대상이고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1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· HNSW 인덱스에 들어가 있고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15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· 다음 생성 때 프롬프트에도 실린다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60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/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150" b="1">
                <a:solidFill>
                  <a:srgbClr val="9D3A30"/>
                </a:solidFill>
                <a:latin typeface="Apple SD Gothic Neo"/>
                <a:ea typeface="Apple SD Gothic Neo"/>
                <a:cs typeface="Apple SD Gothic Neo"/>
              </a:rPr>
              <a:t>순수한 부채다. 주기 생성을 30일마다 돌리면 매달 반복된다.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032504"/>
            <a:ext cx="1082009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4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시간이 지나면 실제로 바뀌는 건 3가지뿐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4443983"/>
          <a:ext cx="10820095" cy="14630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06240"/>
                <a:gridCol w="3657600"/>
                <a:gridCol w="2956255"/>
              </a:tblGrid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무엇이 바뀌나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올바른 대응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850" b="1">
                          <a:solidFill>
                            <a:srgbClr val="63757A"/>
                          </a:solidFill>
                          <a:latin typeface="Menlo"/>
                          <a:ea typeface="Apple SD Gothic Neo"/>
                          <a:cs typeface="Apple SD Gothic Neo"/>
                        </a:rPr>
                        <a:t>현행 설계</a:t>
                      </a:r>
                    </a:p>
                  </a:txBody>
                  <a:tcPr marL="82296" marR="82296" anchor="ctr">
                    <a:solidFill>
                      <a:srgbClr val="F4F6F5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업체 정보 (메뉴 추가, 이전, 서비스 변경)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이벤트 기반 재생성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30일 크론이 대신 처리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성과 데이터 누적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재순위 — 생성이 아님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재생성으로 오해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계절 · 트렌드 (연말 파티헤어, 여름 네일)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업종 단위 생성 — 업체 수와 무관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</a:pPr>
                      <a:r>
                        <a:rPr sz="1050" b="0">
                          <a:solidFill>
                            <a:srgbClr val="3D4C4E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업체마다 중복 생성</a:t>
                      </a:r>
                    </a:p>
                  </a:txBody>
                  <a:tcPr marL="82296" marR="82296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384048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9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다음 단계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108200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26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개선 방향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25295"/>
            <a:ext cx="97228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2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키워드는 업체 수 × 시간이 아니라 업체 수에만 비례해야 한다.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47088"/>
            <a:ext cx="384048" cy="621792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rIns="18288" tIns="12801" bIns="12801" wrap="square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52728" y="1865376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3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relevance 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11880" y="1883664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10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0.6 미만 후보는 저장하지 않는다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7960" y="1865376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200개 → 110개. 저장조차 하지 말아야 할 것들.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624328"/>
            <a:ext cx="384048" cy="621792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rIns="18288" tIns="12801" bIns="12801" wrap="square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2728" y="2642616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3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업체당 정원제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1880" y="2660904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10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active 슬롯 30개 고정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642616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새 후보는 최약체와 경쟁해서 이겨야 들어온다.</a:t>
            </a:r>
          </a:p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시스템이 스스로 상한을 갖는다.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401568"/>
            <a:ext cx="384048" cy="621792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rIns="18288" tIns="12801" bIns="12801" wrap="square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2728" y="3419856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3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profile_hash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1880" y="3438144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10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업체 정보가 바뀔 때만 재생성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3419856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정보가 그대로면 재생성해서 얻을 게 없다. 주기 크론이 사실상 무력화된다.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178808"/>
            <a:ext cx="384048" cy="621792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5DC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rIns="18288" tIns="12801" bIns="12801" wrap="square"/>
          <a:lstStyle/>
          <a:p>
            <a:pPr algn="ctr">
              <a:lnSpc>
                <a:spcPct val="115000"/>
              </a:lnSpc>
              <a:spcAft>
                <a:spcPts val="200"/>
              </a:spcAft>
            </a:pPr>
            <a:r>
              <a:rPr sz="1200" b="1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52728" y="4197096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300" b="1">
                <a:solidFill>
                  <a:srgbClr val="101819"/>
                </a:solidFill>
                <a:latin typeface="Apple SD Gothic Neo"/>
                <a:ea typeface="Apple SD Gothic Neo"/>
                <a:cs typeface="Apple SD Gothic Neo"/>
              </a:rPr>
              <a:t>크론 성격 전환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1880" y="4215384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1100" b="0">
                <a:solidFill>
                  <a:srgbClr val="0D6A60"/>
                </a:solidFill>
                <a:latin typeface="Menlo"/>
                <a:ea typeface="Apple SD Gothic Neo"/>
                <a:cs typeface="Apple SD Gothic Neo"/>
              </a:rPr>
              <a:t>생성 → 정리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4197096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"/>
              </a:spcAft>
            </a:pPr>
            <a:r>
              <a:rPr sz="1050" b="0">
                <a:solidFill>
                  <a:srgbClr val="63757A"/>
                </a:solidFill>
                <a:latin typeface="Apple SD Gothic Neo"/>
                <a:ea typeface="Apple SD Gothic Neo"/>
                <a:cs typeface="Apple SD Gothic Neo"/>
              </a:rPr>
              <a:t>고아 키워드 삭제, 저성과 강등. 늘리는 일이 아니라 줄이는 일.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5230368"/>
            <a:ext cx="10820095" cy="1371600"/>
          </a:xfrm>
          <a:prstGeom prst="roundRect">
            <a:avLst>
              <a:gd name="adj" fmla="val 9000"/>
            </a:avLst>
          </a:prstGeom>
          <a:solidFill>
            <a:srgbClr val="DF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lIns="237744" rIns="237744" tIns="166420" bIns="166420" wrap="square"/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1">
                <a:solidFill>
                  <a:srgbClr val="0D6A60"/>
                </a:solidFill>
                <a:latin typeface="Apple SD Gothic Neo"/>
                <a:ea typeface="Apple SD Gothic Neo"/>
                <a:cs typeface="Apple SD Gothic Neo"/>
              </a:rPr>
              <a:t>그 뒤에 남은 작업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JSON-LD 조립 (structuredDataHints → LocalBusiness / FAQPage / Service)   ·   /llms.txt 서빙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100" b="0">
                <a:solidFill>
                  <a:srgbClr val="3D4C4E"/>
                </a:solidFill>
                <a:latin typeface="Apple SD Gothic Neo"/>
                <a:ea typeface="Apple SD Gothic Neo"/>
                <a:cs typeface="Apple SD Gothic Neo"/>
              </a:rPr>
              <a:t>업종 ltree 상위 노드 키워드 상속   ·   Redis 응답 캐시   ·   Search Console API 직접 연동   ·   키워드 승인/차단 어드민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63825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o2o-site-ontology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08615" y="6382512"/>
            <a:ext cx="10972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63757A"/>
                </a:solidFill>
                <a:latin typeface="Menlo"/>
                <a:ea typeface="Apple SD Gothic Neo"/>
                <a:cs typeface="Apple SD Gothic Neo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