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3898"/>
  </p:normalViewPr>
  <p:slideViewPr>
    <p:cSldViewPr snapToGrid="0" snapToObjects="1">
      <p:cViewPr>
        <p:scale>
          <a:sx n="117" d="100"/>
          <a:sy n="117" d="100"/>
        </p:scale>
        <p:origin x="144" y="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011680"/>
            <a:ext cx="121916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6C8CFF"/>
                </a:solidFill>
                <a:latin typeface="맑은 고딕"/>
              </a:defRPr>
            </a:pPr>
            <a:r>
              <a:t>O2O CastAD Backend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017520"/>
            <a:ext cx="121916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B90A0"/>
                </a:solidFill>
                <a:latin typeface="맑은 고딕"/>
              </a:defRPr>
            </a:pPr>
            <a:r>
              <a:t>인프라 아키텍처 및 비용 산출 문서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4114800" y="3840480"/>
            <a:ext cx="3931920" cy="0"/>
          </a:xfrm>
          <a:prstGeom prst="line">
            <a:avLst/>
          </a:prstGeom>
          <a:ln w="25400">
            <a:solidFill>
              <a:srgbClr val="6C8C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4114800"/>
            <a:ext cx="121916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B90A0"/>
                </a:solidFill>
                <a:latin typeface="맑은 고딕"/>
              </a:defRPr>
            </a:pPr>
            <a:r>
              <a:t>Nginx + FastAPI + MySQL + AI Pipeline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365760"/>
            <a:ext cx="365760" cy="365760"/>
          </a:xfrm>
          <a:prstGeom prst="ellipse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맑은 고딕"/>
              </a:defRPr>
            </a:pPr>
            <a: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DB 및 서버 부하 분산 방법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Nginx 로드밸런싱, 커넥션 풀 관리, 단계별 수평 확장 전략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현재 구현 현황 (단일 인스턴스)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 dirty="0">
                <a:solidFill>
                  <a:srgbClr val="E1E4ED"/>
                </a:solidFill>
                <a:latin typeface="맑은 고딕"/>
              </a:rPr>
              <a:t>API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커넥션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풀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: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pool_size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=20,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max_overflow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=20 →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최대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40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 dirty="0" err="1">
                <a:solidFill>
                  <a:srgbClr val="E1E4ED"/>
                </a:solidFill>
                <a:latin typeface="맑은 고딕"/>
              </a:rPr>
              <a:t>백그라운드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풀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: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pool_size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=10,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max_overflow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=10 →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최대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20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 dirty="0" err="1">
                <a:solidFill>
                  <a:srgbClr val="E1E4ED"/>
                </a:solidFill>
                <a:latin typeface="맑은 고딕"/>
              </a:rPr>
              <a:t>인스턴스당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총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 DB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연결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: 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40 + 20 = 60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 dirty="0" err="1">
                <a:solidFill>
                  <a:srgbClr val="E1E4ED"/>
                </a:solidFill>
                <a:latin typeface="맑은 고딕"/>
              </a:rPr>
              <a:t>풀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 </a:t>
            </a:r>
            <a:r>
              <a:rPr sz="1200" b="1" dirty="0" err="1">
                <a:solidFill>
                  <a:srgbClr val="E1E4ED"/>
                </a:solidFill>
                <a:latin typeface="맑은 고딕"/>
              </a:rPr>
              <a:t>리사이클</a:t>
            </a:r>
            <a:r>
              <a:rPr sz="1200" b="1" dirty="0">
                <a:solidFill>
                  <a:srgbClr val="E1E4ED"/>
                </a:solidFill>
                <a:latin typeface="맑은 고딕"/>
              </a:rPr>
              <a:t>: 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280초 (MySQL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wait_timeout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300초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이전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)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 dirty="0">
                <a:solidFill>
                  <a:srgbClr val="E1E4ED"/>
                </a:solidFill>
                <a:latin typeface="맑은 고딕"/>
              </a:rPr>
              <a:t>Pre-ping: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활성화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(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죽은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커넥션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자동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 </a:t>
            </a:r>
            <a:r>
              <a:rPr sz="1200" dirty="0" err="1">
                <a:solidFill>
                  <a:srgbClr val="8B90A0"/>
                </a:solidFill>
                <a:latin typeface="맑은 고딕"/>
              </a:rPr>
              <a:t>복구</a:t>
            </a:r>
            <a:r>
              <a:rPr sz="1200" dirty="0">
                <a:solidFill>
                  <a:srgbClr val="8B90A0"/>
                </a:solidFill>
                <a:latin typeface="맑은 고딕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0" y="13716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단계별 확장 전략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217920" y="1828800"/>
          <a:ext cx="54864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단계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동시접속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App Server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LB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DB (MySQL Flexible)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S1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~50명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x1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Nginx x1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Burstable B1ms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S2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50~200명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x2~4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Nginx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GP D2ds + Replica x1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S3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200~1,000명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API xN</a:t>
                      </a:r>
                    </a:p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+ Scheduler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Nginx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BC D4ds + Replica x2</a:t>
                      </a:r>
                    </a:p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+ Redis P1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457200" y="4206240"/>
            <a:ext cx="11247120" cy="64008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6C8C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100" b="1">
                <a:solidFill>
                  <a:srgbClr val="6C8CFF"/>
                </a:solidFill>
                <a:latin typeface="맑은 고딕"/>
              </a:rPr>
              <a:t>핵심: </a:t>
            </a:r>
            <a:r>
              <a:rPr sz="1100">
                <a:solidFill>
                  <a:srgbClr val="8B90A0"/>
                </a:solidFill>
                <a:latin typeface="맑은 고딕"/>
              </a:rPr>
              <a:t>JWT Stateless 설계로 Nginx 세션 어피니티 불필요 (round-robin / least_conn). Stage 2부터 Read Replica로 읽기 분산, Redis는 Stage 3에서 캐싱/Rate Limiting 도입.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365760"/>
            <a:ext cx="365760" cy="365760"/>
          </a:xfrm>
          <a:prstGeom prst="ellipse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맑은 고딕"/>
              </a:defRPr>
            </a:pPr>
            <a: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커넥션 풀 수치 계산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인스턴스 수 증가에 따른 인스턴스당 풀 사이즈 축소 및 총 DB 커넥션 관리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463040"/>
          <a:ext cx="941832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항목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1 (1대)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2 (4대)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3 (8대)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Main Pool / 인스턴스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20+20 = 40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10+10 = 20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5+5 = 10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BG Pool / 인스턴스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10+10 = 20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5+5 = 10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3+3 = 6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인스턴스당 소계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60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30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16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Primary 총 연결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60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4 x 30 = 120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8 x 16 = 128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max_connections 권장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100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200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300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828800" y="4389120"/>
            <a:ext cx="2103120" cy="82296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34D399"/>
                </a:solidFill>
                <a:latin typeface="맑은 고딕"/>
              </a:defRPr>
            </a:pPr>
            <a:r>
              <a:t>Stage 1</a:t>
            </a:r>
            <a:br/>
            <a:r>
              <a:t>1대 × 60 = 60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0" y="4389120"/>
            <a:ext cx="2103120" cy="82296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B923C"/>
                </a:solidFill>
                <a:latin typeface="맑은 고딕"/>
              </a:defRPr>
            </a:pPr>
            <a:r>
              <a:t>Stage 2</a:t>
            </a:r>
            <a:br/>
            <a:r>
              <a:t>4대 × 30 = 120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4389120"/>
            <a:ext cx="2103120" cy="82296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87171"/>
                </a:solidFill>
                <a:latin typeface="맑은 고딕"/>
              </a:defRPr>
            </a:pPr>
            <a:r>
              <a:t>Stage 3</a:t>
            </a:r>
            <a:br/>
            <a:r>
              <a:t>8대 × 16 = 128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전체 아키텍처 다이어그램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Nginx + FastAPI App Server 구성과 외부 서비스 연동 구조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6263640"/>
            <a:ext cx="10332720" cy="41148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6C8C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>
                <a:solidFill>
                  <a:srgbClr val="6C8CFF"/>
                </a:solidFill>
                <a:latin typeface="맑은 고딕"/>
              </a:rPr>
              <a:t>콘텐츠 생성 흐름: </a:t>
            </a:r>
            <a:r>
              <a:rPr sz="1000">
                <a:solidFill>
                  <a:srgbClr val="8B90A0"/>
                </a:solidFill>
                <a:latin typeface="맑은 고딕"/>
              </a:rPr>
              <a:t>사용자 요청 → Naver 크롤링 → ChatGPT 가사 → Suno AI 음악 → Creatomate 영상 → Blob 저장 → YouTube/Instagram 업로드</a:t>
            </a: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3C243063-B6D6-9A13-85F4-CAE8644C0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4" y="1234440"/>
            <a:ext cx="11410952" cy="45720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365760"/>
            <a:ext cx="365760" cy="365760"/>
          </a:xfrm>
          <a:prstGeom prst="ellipse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맑은 고딕"/>
              </a:defRPr>
            </a:pPr>
            <a: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단계별 인프라 스케일링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188720"/>
            <a:ext cx="3474720" cy="4754880"/>
          </a:xfrm>
          <a:prstGeom prst="roundRect">
            <a:avLst/>
          </a:prstGeom>
          <a:solidFill>
            <a:srgbClr val="0D3320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4D399"/>
                </a:solidFill>
                <a:latin typeface="맑은 고딕"/>
              </a:defRPr>
            </a:pPr>
            <a:r>
              <a:t>Stage 1: ~50명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73736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Nginx: </a:t>
            </a:r>
            <a:r>
              <a:rPr sz="1200">
                <a:solidFill>
                  <a:srgbClr val="8B90A0"/>
                </a:solidFill>
                <a:latin typeface="맑은 고딕"/>
              </a:rPr>
              <a:t>Reverse Proxy x1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App Server: </a:t>
            </a:r>
            <a:r>
              <a:rPr sz="1200">
                <a:solidFill>
                  <a:srgbClr val="8B90A0"/>
                </a:solidFill>
                <a:latin typeface="맑은 고딕"/>
              </a:rPr>
              <a:t>x1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MySQL: </a:t>
            </a:r>
            <a:r>
              <a:rPr sz="1200">
                <a:solidFill>
                  <a:srgbClr val="8B90A0"/>
                </a:solidFill>
                <a:latin typeface="맑은 고딕"/>
              </a:rPr>
              <a:t>Burstable B1ms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Redis: </a:t>
            </a:r>
            <a:r>
              <a:rPr sz="1200">
                <a:solidFill>
                  <a:srgbClr val="8B90A0"/>
                </a:solidFill>
                <a:latin typeface="맑은 고딕"/>
              </a:rPr>
              <a:t>미사용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월 비용: </a:t>
            </a:r>
            <a:r>
              <a:rPr sz="1200">
                <a:solidFill>
                  <a:srgbClr val="8B90A0"/>
                </a:solidFill>
                <a:latin typeface="맑은 고딕"/>
              </a:rPr>
              <a:t>$170~390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188720"/>
            <a:ext cx="3474720" cy="4754880"/>
          </a:xfrm>
          <a:prstGeom prst="roundRect">
            <a:avLst/>
          </a:prstGeom>
          <a:solidFill>
            <a:srgbClr val="3B2506"/>
          </a:solidFill>
          <a:ln w="1905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480560" y="128016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B923C"/>
                </a:solidFill>
                <a:latin typeface="맑은 고딕"/>
              </a:defRPr>
            </a:pPr>
            <a:r>
              <a:t>Stage 2: 50~200명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1737360"/>
            <a:ext cx="310896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Nginx: </a:t>
            </a:r>
            <a:r>
              <a:rPr sz="1200">
                <a:solidFill>
                  <a:srgbClr val="8B90A0"/>
                </a:solidFill>
                <a:latin typeface="맑은 고딕"/>
              </a:rPr>
              <a:t>Reverse Proxy (LB)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App Server: </a:t>
            </a:r>
            <a:r>
              <a:rPr sz="1200">
                <a:solidFill>
                  <a:srgbClr val="8B90A0"/>
                </a:solidFill>
                <a:latin typeface="맑은 고딕"/>
              </a:rPr>
              <a:t>x2~4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Scheduler: </a:t>
            </a:r>
            <a:r>
              <a:rPr sz="1200">
                <a:solidFill>
                  <a:srgbClr val="8B90A0"/>
                </a:solidFill>
                <a:latin typeface="맑은 고딕"/>
              </a:rPr>
              <a:t>Server x1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MySQL: </a:t>
            </a:r>
            <a:r>
              <a:rPr sz="1200">
                <a:solidFill>
                  <a:srgbClr val="8B90A0"/>
                </a:solidFill>
                <a:latin typeface="맑은 고딕"/>
              </a:rPr>
              <a:t>GP D2ds + Replica x1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Redis: </a:t>
            </a:r>
            <a:r>
              <a:rPr sz="1200">
                <a:solidFill>
                  <a:srgbClr val="8B90A0"/>
                </a:solidFill>
                <a:latin typeface="맑은 고딕"/>
              </a:rPr>
              <a:t>미사용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월 비용: </a:t>
            </a:r>
            <a:r>
              <a:rPr sz="1200">
                <a:solidFill>
                  <a:srgbClr val="8B90A0"/>
                </a:solidFill>
                <a:latin typeface="맑은 고딕"/>
              </a:rPr>
              <a:t>$960~2,160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38160" y="1188720"/>
            <a:ext cx="3474720" cy="4754880"/>
          </a:xfrm>
          <a:prstGeom prst="roundRect">
            <a:avLst/>
          </a:prstGeom>
          <a:solidFill>
            <a:srgbClr val="3B1010"/>
          </a:solidFill>
          <a:ln w="1905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321040" y="128016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87171"/>
                </a:solidFill>
                <a:latin typeface="맑은 고딕"/>
              </a:defRPr>
            </a:pPr>
            <a:r>
              <a:t>Stage 3: 200~1,000명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21040" y="1737360"/>
            <a:ext cx="310896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Nginx: </a:t>
            </a:r>
            <a:r>
              <a:rPr sz="1200">
                <a:solidFill>
                  <a:srgbClr val="8B90A0"/>
                </a:solidFill>
                <a:latin typeface="맑은 고딕"/>
              </a:rPr>
              <a:t>Reverse Proxy (LB)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API Server: </a:t>
            </a:r>
            <a:r>
              <a:rPr sz="1200">
                <a:solidFill>
                  <a:srgbClr val="8B90A0"/>
                </a:solidFill>
                <a:latin typeface="맑은 고딕"/>
              </a:rPr>
              <a:t>x N (Auto Scale)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Scheduler: </a:t>
            </a:r>
            <a:r>
              <a:rPr sz="1200">
                <a:solidFill>
                  <a:srgbClr val="8B90A0"/>
                </a:solidFill>
                <a:latin typeface="맑은 고딕"/>
              </a:rPr>
              <a:t>Server x1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MySQL: </a:t>
            </a:r>
            <a:r>
              <a:rPr sz="1200">
                <a:solidFill>
                  <a:srgbClr val="8B90A0"/>
                </a:solidFill>
                <a:latin typeface="맑은 고딕"/>
              </a:rPr>
              <a:t>BC D4ds + Replica x2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Redis: </a:t>
            </a:r>
            <a:r>
              <a:rPr sz="1200">
                <a:solidFill>
                  <a:srgbClr val="8B90A0"/>
                </a:solidFill>
                <a:latin typeface="맑은 고딕"/>
              </a:rPr>
              <a:t>Premium P1 (캐싱)</a:t>
            </a:r>
          </a:p>
          <a:p>
            <a:pPr>
              <a:spcAft>
                <a:spcPts val="400"/>
              </a:spcAft>
              <a:defRPr sz="1200">
                <a:solidFill>
                  <a:srgbClr val="8B90A0"/>
                </a:solidFill>
                <a:latin typeface="맑은 고딕"/>
              </a:defRPr>
            </a:pPr>
            <a:r>
              <a:rPr sz="1200" b="1">
                <a:solidFill>
                  <a:srgbClr val="E1E4ED"/>
                </a:solidFill>
                <a:latin typeface="맑은 고딕"/>
              </a:rPr>
              <a:t>월 비용: </a:t>
            </a:r>
            <a:r>
              <a:rPr sz="1200">
                <a:solidFill>
                  <a:srgbClr val="8B90A0"/>
                </a:solidFill>
                <a:latin typeface="맑은 고딕"/>
              </a:rPr>
              <a:t>$3,850~8,500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365760"/>
            <a:ext cx="365760" cy="365760"/>
          </a:xfrm>
          <a:prstGeom prst="ellipse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맑은 고딕"/>
              </a:defRPr>
            </a:pPr>
            <a: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예상 리소스 및 비용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단계별 월 예상 비용 (인프라 + 외부 API)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1371600"/>
            <a:ext cx="3200400" cy="164592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14630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Stage 1 · 동시 ~50명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34D399"/>
                </a:solidFill>
                <a:latin typeface="맑은 고딕"/>
              </a:defRPr>
            </a:pPr>
            <a:r>
              <a:t>$170~390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774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약 22~51만원/월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371600"/>
            <a:ext cx="3200400" cy="164592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480560" y="14630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Stage 2 · 동시 50~200명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0" y="18288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B923C"/>
                </a:solidFill>
                <a:latin typeface="맑은 고딕"/>
              </a:defRPr>
            </a:pPr>
            <a:r>
              <a:t>$960~2,160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23774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약 125~280만원/월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1371600"/>
            <a:ext cx="3200400" cy="1645920"/>
          </a:xfrm>
          <a:prstGeom prst="roundRect">
            <a:avLst/>
          </a:prstGeom>
          <a:solidFill>
            <a:srgbClr val="232733"/>
          </a:solidFill>
          <a:ln w="1905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046720" y="14630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Stage 3 · 동시 200~1,000명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46720" y="18288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87171"/>
                </a:solidFill>
                <a:latin typeface="맑은 고딕"/>
              </a:defRPr>
            </a:pPr>
            <a:r>
              <a:t>$3,850~8,500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46720" y="23774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0A0"/>
                </a:solidFill>
                <a:latin typeface="맑은 고딕"/>
              </a:defRPr>
            </a:pPr>
            <a:r>
              <a:t>약 500~1,100만원/월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291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항목별 비용 상세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57200" y="3749039"/>
          <a:ext cx="112471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1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1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항목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1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2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3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App Server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$50~70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$200~400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$600~1,000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Nginx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포함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포함 / VM $15~30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VM $30~60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MySQL Primary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B1ms $15~25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GP $130~160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BC $350~450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MySQL Replica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-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GP x1 $130~160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BC x2 $260~360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Redis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-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-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P1 $225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스토리지/네트워크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$10~20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$55~100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$160~270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AI API (합계)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$90~280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$400~1,250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$2,100~5,800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365760"/>
            <a:ext cx="365760" cy="365760"/>
          </a:xfrm>
          <a:prstGeom prst="ellipse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맑은 고딕"/>
              </a:defRPr>
            </a:pPr>
            <a: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6C8CFF"/>
                </a:solidFill>
                <a:latin typeface="맑은 고딕"/>
              </a:defRPr>
            </a:pPr>
            <a:r>
              <a:t>Stage 3 비용 구성 &amp; DB 용량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Stage 3 월 비용 구성 비중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11680" y="1554480"/>
            <a:ext cx="1538099" cy="292608"/>
          </a:xfrm>
          <a:prstGeom prst="round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55448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Creatomate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41219" y="155448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$2,000 (34%)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011680" y="1965960"/>
            <a:ext cx="1076669" cy="292608"/>
          </a:xfrm>
          <a:prstGeom prst="round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96596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Suno AI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9789" y="196596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$1,400 (24%)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11680" y="2377440"/>
            <a:ext cx="615239" cy="292608"/>
          </a:xfrm>
          <a:prstGeom prst="roundRect">
            <a:avLst/>
          </a:prstGeom>
          <a:solidFill>
            <a:srgbClr val="6C8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7200" y="237744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App Server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18359" y="23774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$800 (13%)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011680" y="2788920"/>
            <a:ext cx="422977" cy="292608"/>
          </a:xfrm>
          <a:prstGeom prst="round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57200" y="278892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OpenAI API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26097" y="278892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$550 (9%)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011680" y="3200400"/>
            <a:ext cx="307619" cy="292608"/>
          </a:xfrm>
          <a:prstGeom prst="round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7200" y="320040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MySQL Primary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10739" y="320040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$400 (7%)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11680" y="3611880"/>
            <a:ext cx="238405" cy="292608"/>
          </a:xfrm>
          <a:prstGeom prst="round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57200" y="361188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MySQL Replica x2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41525" y="361188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$310 (5%)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011680" y="4023360"/>
            <a:ext cx="173036" cy="292608"/>
          </a:xfrm>
          <a:prstGeom prst="round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02336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Redis Premium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76156" y="402336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$225 (4%)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011680" y="4434840"/>
            <a:ext cx="165345" cy="292608"/>
          </a:xfrm>
          <a:prstGeom prst="round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57200" y="443484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스토리지/네트워크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68465" y="4434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$215 (4%)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011680" y="4846320"/>
            <a:ext cx="34607" cy="292608"/>
          </a:xfrm>
          <a:prstGeom prst="round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57200" y="4846320"/>
            <a:ext cx="1463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Nginx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37727" y="484632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B90A0"/>
                </a:solidFill>
                <a:latin typeface="맑은 고딕"/>
              </a:defRPr>
            </a:pPr>
            <a:r>
              <a:t>$45 (1%)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525780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C8CFF"/>
                </a:solidFill>
                <a:latin typeface="맑은 고딕"/>
              </a:defRPr>
            </a:pPr>
            <a:r>
              <a:t>AI API 비중: 전체의 약 66% ($3,950 / $5,945)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0" y="1097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DB 용량 예측 (1년 후)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858000" y="1554480"/>
          <a:ext cx="484632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endParaRPr/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1</a:t>
                      </a:r>
                    </a:p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(500명)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2</a:t>
                      </a:r>
                    </a:p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(5,000명)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Stage 3</a:t>
                      </a:r>
                    </a:p>
                    <a:p>
                      <a:pPr algn="ctr">
                        <a:defRPr sz="1100" b="1">
                          <a:solidFill>
                            <a:srgbClr val="6C8CFF"/>
                          </a:solidFill>
                          <a:latin typeface="맑은 고딕"/>
                        </a:defRPr>
                      </a:pPr>
                      <a:r>
                        <a:t>(50,000명)</a:t>
                      </a:r>
                    </a:p>
                  </a:txBody>
                  <a:tcPr anchor="ctr">
                    <a:solidFill>
                      <a:srgbClr val="232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DB 용량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~1.2GB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~12GB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~120GB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Blob 스토리지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~1.1TB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~11TB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~110TB</a:t>
                      </a:r>
                    </a:p>
                  </a:txBody>
                  <a:tcPr anchor="ctr">
                    <a:solidFill>
                      <a:srgbClr val="0F11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MySQL 추천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32GB SSD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128GB SSD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>
                          <a:solidFill>
                            <a:srgbClr val="8B90A0"/>
                          </a:solidFill>
                          <a:latin typeface="맑은 고딕"/>
                        </a:defRPr>
                      </a:pPr>
                      <a:r>
                        <a:t>512GB SSD</a:t>
                      </a:r>
                    </a:p>
                  </a:txBody>
                  <a:tcPr anchor="ctr">
                    <a:solidFill>
                      <a:srgbClr val="1A1D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858000" y="34747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1E4ED"/>
                </a:solidFill>
                <a:latin typeface="맑은 고딕"/>
              </a:defRPr>
            </a:pPr>
            <a:r>
              <a:t>비용 최적화 팁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0" y="3931920"/>
            <a:ext cx="48463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100">
                <a:solidFill>
                  <a:srgbClr val="8B90A0"/>
                </a:solidFill>
                <a:latin typeface="맑은 고딕"/>
              </a:defRPr>
            </a:pPr>
            <a:r>
              <a:rPr sz="1100" b="1">
                <a:solidFill>
                  <a:srgbClr val="E1E4ED"/>
                </a:solidFill>
                <a:latin typeface="맑은 고딕"/>
              </a:rPr>
              <a:t>3rd party 의존도: </a:t>
            </a:r>
            <a:r>
              <a:rPr sz="1100">
                <a:solidFill>
                  <a:srgbClr val="8B90A0"/>
                </a:solidFill>
                <a:latin typeface="맑은 고딕"/>
              </a:rPr>
              <a:t>낮춰야 함 (AI API가 전체 비용의 66%)</a:t>
            </a:r>
          </a:p>
          <a:p>
            <a:pPr>
              <a:spcAft>
                <a:spcPts val="400"/>
              </a:spcAft>
              <a:defRPr sz="1100">
                <a:solidFill>
                  <a:srgbClr val="8B90A0"/>
                </a:solidFill>
                <a:latin typeface="맑은 고딕"/>
              </a:defRPr>
            </a:pPr>
            <a:r>
              <a:rPr sz="1100" b="1">
                <a:solidFill>
                  <a:srgbClr val="E1E4ED"/>
                </a:solidFill>
                <a:latin typeface="맑은 고딕"/>
              </a:rPr>
              <a:t>Blob Lifecycle: </a:t>
            </a:r>
            <a:r>
              <a:rPr sz="1100">
                <a:solidFill>
                  <a:srgbClr val="8B90A0"/>
                </a:solidFill>
                <a:latin typeface="맑은 고딕"/>
              </a:rPr>
              <a:t>30일 미접근 미디어 → Cool 티어 자동 이전</a:t>
            </a:r>
          </a:p>
          <a:p>
            <a:pPr>
              <a:spcAft>
                <a:spcPts val="400"/>
              </a:spcAft>
              <a:defRPr sz="1100">
                <a:solidFill>
                  <a:srgbClr val="8B90A0"/>
                </a:solidFill>
                <a:latin typeface="맑은 고딕"/>
              </a:defRPr>
            </a:pPr>
            <a:r>
              <a:rPr sz="1100" b="1">
                <a:solidFill>
                  <a:srgbClr val="E1E4ED"/>
                </a:solidFill>
                <a:latin typeface="맑은 고딕"/>
              </a:rPr>
              <a:t>App Server: </a:t>
            </a:r>
            <a:r>
              <a:rPr sz="1100">
                <a:solidFill>
                  <a:srgbClr val="8B90A0"/>
                </a:solidFill>
                <a:latin typeface="맑은 고딕"/>
              </a:rPr>
              <a:t>비활성 시간대(야간) 인스턴스 축소</a:t>
            </a:r>
          </a:p>
          <a:p>
            <a:pPr>
              <a:spcAft>
                <a:spcPts val="400"/>
              </a:spcAft>
              <a:defRPr sz="1100">
                <a:solidFill>
                  <a:srgbClr val="8B90A0"/>
                </a:solidFill>
                <a:latin typeface="맑은 고딕"/>
              </a:defRPr>
            </a:pPr>
            <a:r>
              <a:rPr sz="1100" b="1">
                <a:solidFill>
                  <a:srgbClr val="E1E4ED"/>
                </a:solidFill>
                <a:latin typeface="맑은 고딕"/>
              </a:rPr>
              <a:t>OpenAI Batch API: </a:t>
            </a:r>
            <a:r>
              <a:rPr sz="1100">
                <a:solidFill>
                  <a:srgbClr val="8B90A0"/>
                </a:solidFill>
                <a:latin typeface="맑은 고딕"/>
              </a:rPr>
              <a:t>비실시간 가사생성은 50% 절감 가능</a:t>
            </a:r>
          </a:p>
          <a:p>
            <a:pPr>
              <a:spcAft>
                <a:spcPts val="400"/>
              </a:spcAft>
              <a:defRPr sz="1100">
                <a:solidFill>
                  <a:srgbClr val="8B90A0"/>
                </a:solidFill>
                <a:latin typeface="맑은 고딕"/>
              </a:defRPr>
            </a:pPr>
            <a:r>
              <a:rPr sz="1100" b="1">
                <a:solidFill>
                  <a:srgbClr val="E1E4ED"/>
                </a:solidFill>
                <a:latin typeface="맑은 고딕"/>
              </a:rPr>
              <a:t>Reserved Instances: </a:t>
            </a:r>
            <a:r>
              <a:rPr sz="1100">
                <a:solidFill>
                  <a:srgbClr val="8B90A0"/>
                </a:solidFill>
                <a:latin typeface="맑은 고딕"/>
              </a:rPr>
              <a:t>1년 예약 시 ~30% 할인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792</Words>
  <Application>Microsoft Macintosh PowerPoint</Application>
  <PresentationFormat>와이드스크린</PresentationFormat>
  <Paragraphs>183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양 형배</cp:lastModifiedBy>
  <cp:revision>2</cp:revision>
  <dcterms:created xsi:type="dcterms:W3CDTF">2013-01-27T09:14:16Z</dcterms:created>
  <dcterms:modified xsi:type="dcterms:W3CDTF">2026-02-12T04:36:29Z</dcterms:modified>
  <cp:category/>
</cp:coreProperties>
</file>