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8288000" cy="10287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43000" y="1088136"/>
            <a:ext cx="16002000" cy="4297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950" b="1" i="0" lang="ko-KR" spc="300">
                <a:solidFill>
                  <a:srgbClr val="4F1DA1"/>
                </a:solidFill>
                <a:latin typeface="Pretendard"/>
                <a:ea typeface="Pretendard"/>
              </a:rPr>
              <a:t>∞  AI DISCOVERY · AEO / GEO AUDIT v1.0 · LEGAL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865376"/>
            <a:ext cx="16459200" cy="6400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95000"/>
              </a:lnSpc>
            </a:pPr>
            <a:r>
              <a:rPr sz="15000" b="1" i="1" lang="ko-KR">
                <a:solidFill>
                  <a:srgbClr val="000000"/>
                </a:solidFill>
                <a:latin typeface="Playfair Display"/>
                <a:ea typeface="Pretendard"/>
              </a:rPr>
              <a:t>AI </a:t>
            </a:r>
            <a:r>
              <a:rPr sz="15000" b="1" i="0" lang="ko-KR">
                <a:solidFill>
                  <a:srgbClr val="000000"/>
                </a:solidFill>
                <a:latin typeface="Playfair Display"/>
                <a:ea typeface="Pretendard"/>
              </a:rPr>
              <a:t>Answer</a:t>
            </a:r>
          </a:p>
          <a:p>
            <a:pPr>
              <a:lnSpc>
                <a:spcPct val="95000"/>
              </a:lnSpc>
            </a:pPr>
            <a:r>
              <a:rPr sz="15000" b="1" i="0" lang="ko-KR">
                <a:solidFill>
                  <a:srgbClr val="000000"/>
                </a:solidFill>
                <a:latin typeface="Playfair Display"/>
                <a:ea typeface="Pretendard"/>
              </a:rPr>
              <a:t>Readiness Report.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8668512"/>
            <a:ext cx="1097280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775" b="0" i="0" lang="ko-KR">
                <a:solidFill>
                  <a:srgbClr val="4A5980"/>
                </a:solidFill>
                <a:latin typeface="Pretendard"/>
                <a:ea typeface="Pretendard"/>
              </a:rPr>
              <a:t>법무법인 태하 · taehadrug.com · 네이버 마약 변호사 파워링크 1위 · 2026. 08. 28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9418320"/>
            <a:ext cx="54864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3000" b="1" i="0" lang="ko-KR" spc="300">
                <a:solidFill>
                  <a:srgbClr val="0A1128"/>
                </a:solidFill>
                <a:latin typeface="Playfair Display"/>
                <a:ea typeface="Pretendard"/>
              </a:rPr>
              <a:t>INFINITH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9491472"/>
            <a:ext cx="7086600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2025" b="0" i="0" lang="ko-KR">
                <a:solidFill>
                  <a:srgbClr val="6B7A9E"/>
                </a:solidFill>
                <a:latin typeface="Pretendard"/>
                <a:ea typeface="Pretendard"/>
              </a:rPr>
              <a:t>AI Discovery Report ·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43000" y="868680"/>
            <a:ext cx="16002000" cy="4297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950" b="1" i="0" lang="ko-KR" spc="300">
                <a:solidFill>
                  <a:srgbClr val="4F1DA1"/>
                </a:solidFill>
                <a:latin typeface="Pretendard"/>
                <a:ea typeface="Pretendard"/>
              </a:rPr>
              <a:t>EXECUTIVE SUMMARY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463040"/>
            <a:ext cx="16002000" cy="10401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6300" b="1" i="0" lang="ko-KR">
                <a:solidFill>
                  <a:srgbClr val="0A1128"/>
                </a:solidFill>
                <a:latin typeface="Pretendard"/>
                <a:ea typeface="Pretendard"/>
              </a:rPr>
              <a:t>잘 만든 사이트를 </a:t>
            </a:r>
            <a:r>
              <a:rPr sz="6300" b="1" i="0" lang="ko-KR">
                <a:solidFill>
                  <a:srgbClr val="4F1DA1"/>
                </a:solidFill>
                <a:latin typeface="Pretendard"/>
                <a:ea typeface="Pretendard"/>
              </a:rPr>
              <a:t>ChatGPT가 못 읽는다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2612898"/>
            <a:ext cx="16002000" cy="7680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2000" b="0" i="0" lang="ko-KR">
                <a:solidFill>
                  <a:srgbClr val="4A5980"/>
                </a:solidFill>
                <a:latin typeface="Pretendard"/>
                <a:ea typeface="Pretendard"/>
              </a:rPr>
              <a:t>36개 항목 중 31개를 실측했고, 오너 계정이 필요한 5개는 점수 분모에서 제외했습니다.</a:t>
            </a:r>
          </a:p>
          <a:p>
            <a:pPr>
              <a:lnSpc>
                <a:spcPct val="115000"/>
              </a:lnSpc>
            </a:pPr>
            <a:r>
              <a:rPr sz="2000" b="0" i="0" lang="ko-KR">
                <a:solidFill>
                  <a:srgbClr val="4A5980"/>
                </a:solidFill>
                <a:latin typeface="Pretendard"/>
                <a:ea typeface="Pretendard"/>
              </a:rPr>
              <a:t>구조화·콘텐츠·위생은 상위권. 메인 도메인의 WAF 차단과 도메인 6개 분산이 총점을 끌어내립니다.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9491472"/>
            <a:ext cx="7315200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725" b="0" i="0" lang="ko-KR">
                <a:solidFill>
                  <a:srgbClr val="6B7A9E"/>
                </a:solidFill>
                <a:latin typeface="Pretendard"/>
                <a:ea typeface="Pretendard"/>
              </a:rPr>
              <a:t>01 · Summary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925544" y="9491472"/>
            <a:ext cx="292608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25" b="0" i="0" lang="ko-KR">
                <a:solidFill>
                  <a:srgbClr val="6B7A9E"/>
                </a:solidFill>
                <a:latin typeface="Playfair Display"/>
                <a:ea typeface="Pretendard"/>
              </a:rPr>
              <a:t>∞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143000" y="3794760"/>
            <a:ext cx="3794760" cy="3108960"/>
          </a:xfrm>
          <a:prstGeom prst="roundRect">
            <a:avLst>
              <a:gd name="adj" fmla="val 3529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5212080" y="3794760"/>
            <a:ext cx="3794760" cy="3108960"/>
          </a:xfrm>
          <a:prstGeom prst="roundRect">
            <a:avLst>
              <a:gd name="adj" fmla="val 3529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9281160" y="3794760"/>
            <a:ext cx="3794760" cy="3108960"/>
          </a:xfrm>
          <a:prstGeom prst="roundRect">
            <a:avLst>
              <a:gd name="adj" fmla="val 3529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13350240" y="3794760"/>
            <a:ext cx="3794760" cy="3108960"/>
          </a:xfrm>
          <a:prstGeom prst="roundRect">
            <a:avLst>
              <a:gd name="adj" fmla="val 3529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508760" y="4160520"/>
            <a:ext cx="306324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0" i="0" lang="ko-KR">
                <a:solidFill>
                  <a:srgbClr val="6B7A9E"/>
                </a:solidFill>
                <a:latin typeface="Pretendard"/>
                <a:ea typeface="Pretendard"/>
              </a:rPr>
              <a:t>AI ANSWER READINESS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4663440"/>
            <a:ext cx="3063240" cy="10401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6300" b="1" i="0" lang="ko-KR">
                <a:solidFill>
                  <a:srgbClr val="0A1128"/>
                </a:solidFill>
                <a:latin typeface="Playfair Display"/>
                <a:ea typeface="Pretendard"/>
              </a:rPr>
              <a:t>68 / 100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08760" y="5776722"/>
            <a:ext cx="306324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725" b="0" i="0" lang="ko-KR">
                <a:solidFill>
                  <a:srgbClr val="613CFF"/>
                </a:solidFill>
                <a:latin typeface="Pretendard"/>
                <a:ea typeface="Pretendard"/>
              </a:rPr>
              <a:t>등급 B · 60 / 88점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577840" y="4160520"/>
            <a:ext cx="306324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0" i="0" lang="ko-KR">
                <a:solidFill>
                  <a:srgbClr val="6B7A9E"/>
                </a:solidFill>
                <a:latin typeface="Pretendard"/>
                <a:ea typeface="Pretendard"/>
              </a:rPr>
              <a:t>F · 기술 위생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577840" y="4663440"/>
            <a:ext cx="3063240" cy="10401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6300" b="1" i="0" lang="ko-KR">
                <a:solidFill>
                  <a:srgbClr val="0A1128"/>
                </a:solidFill>
                <a:latin typeface="Playfair Display"/>
                <a:ea typeface="Pretendard"/>
              </a:rPr>
              <a:t>87%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577840" y="5776722"/>
            <a:ext cx="306324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725" b="0" i="0" lang="ko-KR">
                <a:solidFill>
                  <a:srgbClr val="613CFF"/>
                </a:solidFill>
                <a:latin typeface="Pretendard"/>
                <a:ea typeface="Pretendard"/>
              </a:rPr>
              <a:t>alt 누락 0 · HTML 274KB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46920" y="4160520"/>
            <a:ext cx="306324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0" i="0" lang="ko-KR">
                <a:solidFill>
                  <a:srgbClr val="6B7A9E"/>
                </a:solidFill>
                <a:latin typeface="Pretendard"/>
                <a:ea typeface="Pretendard"/>
              </a:rPr>
              <a:t>C · 인용 가능 콘텐츠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646920" y="4663440"/>
            <a:ext cx="3063240" cy="10401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6300" b="1" i="0" lang="ko-KR">
                <a:solidFill>
                  <a:srgbClr val="0A1128"/>
                </a:solidFill>
                <a:latin typeface="Playfair Display"/>
                <a:ea typeface="Pretendard"/>
              </a:rPr>
              <a:t>65%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46920" y="5776722"/>
            <a:ext cx="306324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725" b="0" i="0" lang="ko-KR">
                <a:solidFill>
                  <a:srgbClr val="613CFF"/>
                </a:solidFill>
                <a:latin typeface="Pretendard"/>
                <a:ea typeface="Pretendard"/>
              </a:rPr>
              <a:t>FAQ 14문항 · 전관 경력 텍스트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716000" y="4160520"/>
            <a:ext cx="306324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00" b="0" i="0" lang="ko-KR">
                <a:solidFill>
                  <a:srgbClr val="6B7A9E"/>
                </a:solidFill>
                <a:latin typeface="Pretendard"/>
                <a:ea typeface="Pretendard"/>
              </a:rPr>
              <a:t>메인 도메인 → GPTBot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716000" y="4663440"/>
            <a:ext cx="3063240" cy="10401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6300" b="1" i="0" lang="ko-KR">
                <a:solidFill>
                  <a:srgbClr val="0A1128"/>
                </a:solidFill>
                <a:latin typeface="Playfair Display"/>
                <a:ea typeface="Pretendard"/>
              </a:rPr>
              <a:t>403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3716000" y="5776722"/>
            <a:ext cx="306324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725" b="0" i="0" lang="ko-KR">
                <a:solidFill>
                  <a:srgbClr val="613CFF"/>
                </a:solidFill>
                <a:latin typeface="Pretendard"/>
                <a:ea typeface="Pretendard"/>
              </a:rPr>
              <a:t>taehalaw.com WAF가 AI 검색봇 차단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2134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43000" y="868680"/>
            <a:ext cx="16002000" cy="4297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950" b="1" i="0" lang="ko-KR" spc="300">
                <a:solidFill>
                  <a:srgbClr val="AF90FF"/>
                </a:solidFill>
                <a:latin typeface="Pretendard"/>
                <a:ea typeface="Pretendard"/>
              </a:rPr>
              <a:t>WHAT AI SEES · 진단의 결론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463040"/>
            <a:ext cx="16002000" cy="10401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6300" b="1" i="0" lang="ko-KR">
                <a:solidFill>
                  <a:srgbClr val="FFFFFF"/>
                </a:solidFill>
                <a:latin typeface="Pretendard"/>
                <a:ea typeface="Pretendard"/>
              </a:rPr>
              <a:t>엔티티가 6개로 </a:t>
            </a:r>
            <a:r>
              <a:rPr sz="6300" b="1" i="0" lang="ko-KR">
                <a:solidFill>
                  <a:srgbClr val="AF90FF"/>
                </a:solidFill>
                <a:latin typeface="Pretendard"/>
                <a:ea typeface="Pretendard"/>
              </a:rPr>
              <a:t>쪼개져 있다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9491472"/>
            <a:ext cx="7315200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725" b="0" i="0" lang="ko-KR">
                <a:solidFill>
                  <a:srgbClr val="FFFFFF"/>
                </a:solidFill>
                <a:latin typeface="Pretendard"/>
                <a:ea typeface="Pretendard"/>
              </a:rPr>
              <a:t>02 · Findings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925544" y="9491472"/>
            <a:ext cx="292608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25" b="0" i="0" lang="ko-KR">
                <a:solidFill>
                  <a:srgbClr val="FFFFFF"/>
                </a:solidFill>
                <a:latin typeface="Playfair Display"/>
                <a:ea typeface="Pretendard"/>
              </a:rPr>
              <a:t>∞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143000" y="3008376"/>
            <a:ext cx="7863840" cy="5394960"/>
          </a:xfrm>
          <a:prstGeom prst="roundRect">
            <a:avLst>
              <a:gd name="adj" fmla="val 2033"/>
            </a:avLst>
          </a:prstGeom>
          <a:solidFill>
            <a:srgbClr val="0F1B45"/>
          </a:solidFill>
          <a:ln w="12801">
            <a:solidFill>
              <a:srgbClr val="2A3A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9281160" y="3008376"/>
            <a:ext cx="7863840" cy="5394960"/>
          </a:xfrm>
          <a:prstGeom prst="roundRect">
            <a:avLst>
              <a:gd name="adj" fmla="val 2033"/>
            </a:avLst>
          </a:prstGeom>
          <a:solidFill>
            <a:srgbClr val="0F1B45"/>
          </a:solidFill>
          <a:ln w="12801">
            <a:solidFill>
              <a:srgbClr val="2A3A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1508760" y="3374136"/>
            <a:ext cx="923544" cy="420624"/>
          </a:xfrm>
          <a:prstGeom prst="roundRect">
            <a:avLst>
              <a:gd name="adj" fmla="val 50000"/>
            </a:avLst>
          </a:prstGeom>
          <a:solidFill>
            <a:srgbClr val="F3F0FF"/>
          </a:solidFill>
          <a:ln w="12801">
            <a:solidFill>
              <a:srgbClr val="D5CD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508760" y="3374136"/>
            <a:ext cx="923544" cy="4206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25" b="1" i="0" lang="ko-KR">
                <a:solidFill>
                  <a:srgbClr val="4A3A7C"/>
                </a:solidFill>
                <a:latin typeface="Pretendard"/>
                <a:ea typeface="Pretendard"/>
              </a:rPr>
              <a:t>정상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08760" y="4050792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FFFFFF"/>
                </a:solidFill>
                <a:latin typeface="Pretendard"/>
                <a:ea typeface="Pretendard"/>
              </a:rPr>
              <a:t>마약 사이트 구조화 우수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08760" y="4517136"/>
            <a:ext cx="7132320" cy="609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8F9DC0"/>
                </a:solidFill>
                <a:latin typeface="Pretendard"/>
                <a:ea typeface="Pretendard"/>
              </a:rPr>
              <a:t>JSON-LD 3블록 전부 유효. LegalService·Attorney·FAQPage·Breadcrumb가 @graph로 연결.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5437632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FFFFFF"/>
                </a:solidFill>
                <a:latin typeface="Pretendard"/>
                <a:ea typeface="Pretendard"/>
              </a:rPr>
              <a:t>전관 경력이 텍스트로 있다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08760" y="5903976"/>
            <a:ext cx="713232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8F9DC0"/>
                </a:solidFill>
                <a:latin typeface="Pretendard"/>
                <a:ea typeface="Pretendard"/>
              </a:rPr>
              <a:t>지청장·판사·부장검사 역임이 H3로 노출. AI가 읽을 수 있는 권위 신호.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08760" y="6519672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FFFFFF"/>
                </a:solidFill>
                <a:latin typeface="Pretendard"/>
                <a:ea typeface="Pretendard"/>
              </a:rPr>
              <a:t>FAQ 14문항, 실제 질문형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08760" y="6986016"/>
            <a:ext cx="7132320" cy="609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8F9DC0"/>
                </a:solidFill>
                <a:latin typeface="Pretendard"/>
                <a:ea typeface="Pretendard"/>
              </a:rPr>
              <a:t>"초범인데도 실형이 나올 수 있나요?" 같은 의뢰인 언어 그대로. FAQPage 스키마 병행.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646920" y="3374136"/>
            <a:ext cx="923544" cy="420624"/>
          </a:xfrm>
          <a:prstGeom prst="roundRect">
            <a:avLst>
              <a:gd name="adj" fmla="val 50000"/>
            </a:avLst>
          </a:prstGeom>
          <a:solidFill>
            <a:srgbClr val="FFF0F0"/>
          </a:solidFill>
          <a:ln w="12801">
            <a:solidFill>
              <a:srgbClr val="F5D5D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646920" y="3374136"/>
            <a:ext cx="923544" cy="4206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25" b="1" i="0" lang="ko-KR">
                <a:solidFill>
                  <a:srgbClr val="7C3A4B"/>
                </a:solidFill>
                <a:latin typeface="Pretendard"/>
                <a:ea typeface="Pretendard"/>
              </a:rPr>
              <a:t>치명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646920" y="4050792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FFFFFF"/>
                </a:solidFill>
                <a:latin typeface="Pretendard"/>
                <a:ea typeface="Pretendard"/>
              </a:rPr>
              <a:t>메인 도메인이 ChatGPT를 차단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46920" y="4517136"/>
            <a:ext cx="7132320" cy="609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8F9DC0"/>
                </a:solidFill>
                <a:latin typeface="Pretendard"/>
                <a:ea typeface="Pretendard"/>
              </a:rPr>
              <a:t>taehalaw.com 가비아 WAF가 GPTBot·OAI-SearchBot을 403으로. 브라우저·Perplexity는 200.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646920" y="5437632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FFFFFF"/>
                </a:solidFill>
                <a:latin typeface="Pretendard"/>
                <a:ea typeface="Pretendard"/>
              </a:rPr>
              <a:t>도메인 6개, 전화번호 4종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646920" y="5903976"/>
            <a:ext cx="7132320" cy="609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8F9DC0"/>
                </a:solidFill>
                <a:latin typeface="Pretendard"/>
                <a:ea typeface="Pretendard"/>
              </a:rPr>
              <a:t>마약·형사·이혼·군형법·학폭 사이트가 따로. 콜트래킹 번호와 안심번호가 전부 다름.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646920" y="6824472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FFFFFF"/>
                </a:solidFill>
                <a:latin typeface="Pretendard"/>
                <a:ea typeface="Pretendard"/>
              </a:rPr>
              <a:t>canonical이 http://, 경로 불일치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646920" y="7290816"/>
            <a:ext cx="7132320" cy="609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8F9DC0"/>
                </a:solidFill>
                <a:latin typeface="Pretendard"/>
                <a:ea typeface="Pretendard"/>
              </a:rPr>
              <a:t>메인 canonical http://taehadrug.com/. 성공사례 canonical이 실제 URL과 다름.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43000" y="868680"/>
            <a:ext cx="16002000" cy="4297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950" b="1" i="0" lang="ko-KR" spc="300">
                <a:solidFill>
                  <a:srgbClr val="4F1DA1"/>
                </a:solidFill>
                <a:latin typeface="Pretendard"/>
                <a:ea typeface="Pretendard"/>
              </a:rPr>
              <a:t>SCORECARD · 6 CATEGORIES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463040"/>
            <a:ext cx="16002000" cy="10401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6300" b="1" i="0" lang="ko-KR">
                <a:solidFill>
                  <a:srgbClr val="0A1128"/>
                </a:solidFill>
                <a:latin typeface="Pretendard"/>
                <a:ea typeface="Pretendard"/>
              </a:rPr>
              <a:t>카테고리별 점수와 </a:t>
            </a:r>
            <a:r>
              <a:rPr sz="6300" b="1" i="0" lang="ko-KR">
                <a:solidFill>
                  <a:srgbClr val="4F1DA1"/>
                </a:solidFill>
                <a:latin typeface="Pretendard"/>
                <a:ea typeface="Pretendard"/>
              </a:rPr>
              <a:t>검증 범위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2612898"/>
            <a:ext cx="1600200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2000" b="0" i="0" lang="ko-KR">
                <a:solidFill>
                  <a:srgbClr val="4A5980"/>
                </a:solidFill>
                <a:latin typeface="Pretendard"/>
                <a:ea typeface="Pretendard"/>
              </a:rPr>
              <a:t>점수는 검증된 항목만으로 정규화했습니다. 미검증 항목을 확인하면 총점이 바뀔 수 있습니다.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9491472"/>
            <a:ext cx="7315200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725" b="0" i="0" lang="ko-KR">
                <a:solidFill>
                  <a:srgbClr val="6B7A9E"/>
                </a:solidFill>
                <a:latin typeface="Pretendard"/>
                <a:ea typeface="Pretendard"/>
              </a:rPr>
              <a:t>03 · Scorecard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925544" y="9491472"/>
            <a:ext cx="292608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25" b="0" i="0" lang="ko-KR">
                <a:solidFill>
                  <a:srgbClr val="6B7A9E"/>
                </a:solidFill>
                <a:latin typeface="Playfair Display"/>
                <a:ea typeface="Pretendard"/>
              </a:rPr>
              <a:t>∞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143000" y="3410712"/>
            <a:ext cx="10380268" cy="5394960"/>
          </a:xfrm>
          <a:prstGeom prst="roundRect">
            <a:avLst>
              <a:gd name="adj" fmla="val 2033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11797588" y="3410712"/>
            <a:ext cx="5347411" cy="5394960"/>
          </a:xfrm>
          <a:prstGeom prst="roundRect">
            <a:avLst>
              <a:gd name="adj" fmla="val 2051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508760" y="3776472"/>
            <a:ext cx="42062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00" b="1" i="0" lang="ko-KR" spc="200">
                <a:solidFill>
                  <a:srgbClr val="6B7A9E"/>
                </a:solidFill>
                <a:latin typeface="Pretendard"/>
                <a:ea typeface="Pretendard"/>
              </a:rPr>
              <a:t>카테고리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15000" y="3776472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00" b="1" i="0" lang="ko-KR" spc="200">
                <a:solidFill>
                  <a:srgbClr val="6B7A9E"/>
                </a:solidFill>
                <a:latin typeface="Pretendard"/>
                <a:ea typeface="Pretendard"/>
              </a:rPr>
              <a:t>배점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903720" y="3776472"/>
            <a:ext cx="18288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00" b="1" i="0" lang="ko-KR" spc="200">
                <a:solidFill>
                  <a:srgbClr val="6B7A9E"/>
                </a:solidFill>
                <a:latin typeface="Pretendard"/>
                <a:ea typeface="Pretendard"/>
              </a:rPr>
              <a:t>획득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732520" y="3776472"/>
            <a:ext cx="12801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00" b="1" i="0" lang="ko-KR" spc="200">
                <a:solidFill>
                  <a:srgbClr val="6B7A9E"/>
                </a:solidFill>
                <a:latin typeface="Pretendard"/>
                <a:ea typeface="Pretendard"/>
              </a:rPr>
              <a:t>검증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12680" y="3776472"/>
            <a:ext cx="14630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600" b="1" i="0" lang="ko-KR" spc="200">
                <a:solidFill>
                  <a:srgbClr val="6B7A9E"/>
                </a:solidFill>
                <a:latin typeface="Pretendard"/>
                <a:ea typeface="Pretendard"/>
              </a:rPr>
              <a:t>판정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508760" y="4178808"/>
            <a:ext cx="9648748" cy="10972"/>
          </a:xfrm>
          <a:prstGeom prst="rect">
            <a:avLst/>
          </a:prstGeom>
          <a:solidFill>
            <a:srgbClr val="D4DB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508760" y="4343400"/>
            <a:ext cx="411480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425" b="1" i="0" lang="ko-KR">
                <a:solidFill>
                  <a:srgbClr val="0A1128"/>
                </a:solidFill>
                <a:latin typeface="Pretendard"/>
                <a:ea typeface="Pretendard"/>
              </a:rPr>
              <a:t>A · AI 크롤러 접근성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15000" y="4343400"/>
            <a:ext cx="109728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425" b="0" i="0" lang="ko-KR">
                <a:solidFill>
                  <a:srgbClr val="4A5980"/>
                </a:solidFill>
                <a:latin typeface="Pretendard"/>
                <a:ea typeface="Pretendard"/>
              </a:rPr>
              <a:t>20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03720" y="4343400"/>
            <a:ext cx="17373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425" b="0" i="0" lang="ko-KR">
                <a:solidFill>
                  <a:srgbClr val="4A5980"/>
                </a:solidFill>
                <a:latin typeface="Pretendard"/>
                <a:ea typeface="Pretendard"/>
              </a:rPr>
              <a:t>15.0 / 17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732520" y="4343400"/>
            <a:ext cx="1188719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425" b="0" i="0" lang="ko-KR">
                <a:solidFill>
                  <a:srgbClr val="4A5980"/>
                </a:solidFill>
                <a:latin typeface="Pretendard"/>
                <a:ea typeface="Pretendard"/>
              </a:rPr>
              <a:t>6 / 7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0012680" y="4325112"/>
            <a:ext cx="795528" cy="365760"/>
          </a:xfrm>
          <a:prstGeom prst="roundRect">
            <a:avLst>
              <a:gd name="adj" fmla="val 50000"/>
            </a:avLst>
          </a:prstGeom>
          <a:solidFill>
            <a:srgbClr val="F3F0FF"/>
          </a:solidFill>
          <a:ln w="12801">
            <a:solidFill>
              <a:srgbClr val="D5CD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012680" y="4325112"/>
            <a:ext cx="795528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600" b="1" i="0" lang="ko-KR">
                <a:solidFill>
                  <a:srgbClr val="4A3A7C"/>
                </a:solidFill>
                <a:latin typeface="Pretendard"/>
                <a:ea typeface="Pretendard"/>
              </a:rPr>
              <a:t>양호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508760" y="4837176"/>
            <a:ext cx="9648748" cy="7315"/>
          </a:xfrm>
          <a:prstGeom prst="rect">
            <a:avLst/>
          </a:prstGeom>
          <a:solidFill>
            <a:srgbClr val="EE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508760" y="4910328"/>
            <a:ext cx="411480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425" b="1" i="0" lang="ko-KR">
                <a:solidFill>
                  <a:srgbClr val="0A1128"/>
                </a:solidFill>
                <a:latin typeface="Pretendard"/>
                <a:ea typeface="Pretendard"/>
              </a:rPr>
              <a:t>B · 엔티티 식별·구조화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715000" y="4910328"/>
            <a:ext cx="109728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425" b="0" i="0" lang="ko-KR">
                <a:solidFill>
                  <a:srgbClr val="4A5980"/>
                </a:solidFill>
                <a:latin typeface="Pretendard"/>
                <a:ea typeface="Pretendard"/>
              </a:rPr>
              <a:t>20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903720" y="4910328"/>
            <a:ext cx="17373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425" b="0" i="0" lang="ko-KR">
                <a:solidFill>
                  <a:srgbClr val="4A5980"/>
                </a:solidFill>
                <a:latin typeface="Pretendard"/>
                <a:ea typeface="Pretendard"/>
              </a:rPr>
              <a:t>13.7 / 20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732520" y="4910328"/>
            <a:ext cx="1188719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425" b="0" i="0" lang="ko-KR">
                <a:solidFill>
                  <a:srgbClr val="4A5980"/>
                </a:solidFill>
                <a:latin typeface="Pretendard"/>
                <a:ea typeface="Pretendard"/>
              </a:rPr>
              <a:t>7 / 7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10012680" y="4892040"/>
            <a:ext cx="795528" cy="365760"/>
          </a:xfrm>
          <a:prstGeom prst="roundRect">
            <a:avLst>
              <a:gd name="adj" fmla="val 50000"/>
            </a:avLst>
          </a:prstGeom>
          <a:solidFill>
            <a:srgbClr val="F3F0FF"/>
          </a:solidFill>
          <a:ln w="12801">
            <a:solidFill>
              <a:srgbClr val="D5CD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10012680" y="4892040"/>
            <a:ext cx="795528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600" b="1" i="0" lang="ko-KR">
                <a:solidFill>
                  <a:srgbClr val="4A3A7C"/>
                </a:solidFill>
                <a:latin typeface="Pretendard"/>
                <a:ea typeface="Pretendard"/>
              </a:rPr>
              <a:t>양호</a:t>
            </a:r>
          </a:p>
        </p:txBody>
      </p:sp>
      <p:sp>
        <p:nvSpPr>
          <p:cNvPr id="28" name="Rectangle 27"/>
          <p:cNvSpPr/>
          <p:nvPr/>
        </p:nvSpPr>
        <p:spPr>
          <a:xfrm>
            <a:off x="1508760" y="5404104"/>
            <a:ext cx="9648748" cy="7315"/>
          </a:xfrm>
          <a:prstGeom prst="rect">
            <a:avLst/>
          </a:prstGeom>
          <a:solidFill>
            <a:srgbClr val="EE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1508760" y="5477256"/>
            <a:ext cx="411480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425" b="1" i="0" lang="ko-KR">
                <a:solidFill>
                  <a:srgbClr val="0A1128"/>
                </a:solidFill>
                <a:latin typeface="Pretendard"/>
                <a:ea typeface="Pretendard"/>
              </a:rPr>
              <a:t>C · 답변 인용 가능 콘텐츠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715000" y="5477256"/>
            <a:ext cx="109728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425" b="0" i="0" lang="ko-KR">
                <a:solidFill>
                  <a:srgbClr val="4A5980"/>
                </a:solidFill>
                <a:latin typeface="Pretendard"/>
                <a:ea typeface="Pretendard"/>
              </a:rPr>
              <a:t>25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903720" y="5477256"/>
            <a:ext cx="17373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425" b="0" i="0" lang="ko-KR">
                <a:solidFill>
                  <a:srgbClr val="4A5980"/>
                </a:solidFill>
                <a:latin typeface="Pretendard"/>
                <a:ea typeface="Pretendard"/>
              </a:rPr>
              <a:t>16.3 / 25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732520" y="5477256"/>
            <a:ext cx="1188719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425" b="0" i="0" lang="ko-KR">
                <a:solidFill>
                  <a:srgbClr val="4A5980"/>
                </a:solidFill>
                <a:latin typeface="Pretendard"/>
                <a:ea typeface="Pretendard"/>
              </a:rPr>
              <a:t>8 / 8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10012680" y="5458968"/>
            <a:ext cx="795528" cy="365760"/>
          </a:xfrm>
          <a:prstGeom prst="roundRect">
            <a:avLst>
              <a:gd name="adj" fmla="val 50000"/>
            </a:avLst>
          </a:prstGeom>
          <a:solidFill>
            <a:srgbClr val="F3F0FF"/>
          </a:solidFill>
          <a:ln w="12801">
            <a:solidFill>
              <a:srgbClr val="D5CD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10012680" y="5458968"/>
            <a:ext cx="795528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600" b="1" i="0" lang="ko-KR">
                <a:solidFill>
                  <a:srgbClr val="4A3A7C"/>
                </a:solidFill>
                <a:latin typeface="Pretendard"/>
                <a:ea typeface="Pretendard"/>
              </a:rPr>
              <a:t>양호</a:t>
            </a:r>
          </a:p>
        </p:txBody>
      </p:sp>
      <p:sp>
        <p:nvSpPr>
          <p:cNvPr id="35" name="Rectangle 34"/>
          <p:cNvSpPr/>
          <p:nvPr/>
        </p:nvSpPr>
        <p:spPr>
          <a:xfrm>
            <a:off x="1508760" y="5971032"/>
            <a:ext cx="9648748" cy="7315"/>
          </a:xfrm>
          <a:prstGeom prst="rect">
            <a:avLst/>
          </a:prstGeom>
          <a:solidFill>
            <a:srgbClr val="EE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1508760" y="6044184"/>
            <a:ext cx="411480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425" b="1" i="0" lang="ko-KR">
                <a:solidFill>
                  <a:srgbClr val="0A1128"/>
                </a:solidFill>
                <a:latin typeface="Pretendard"/>
                <a:ea typeface="Pretendard"/>
              </a:rPr>
              <a:t>D · AI 인용 표면 확보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715000" y="6044184"/>
            <a:ext cx="109728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425" b="0" i="0" lang="ko-KR">
                <a:solidFill>
                  <a:srgbClr val="4A5980"/>
                </a:solidFill>
                <a:latin typeface="Pretendard"/>
                <a:ea typeface="Pretendard"/>
              </a:rPr>
              <a:t>20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903720" y="6044184"/>
            <a:ext cx="17373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425" b="0" i="0" lang="ko-KR">
                <a:solidFill>
                  <a:srgbClr val="4A5980"/>
                </a:solidFill>
                <a:latin typeface="Pretendard"/>
                <a:ea typeface="Pretendard"/>
              </a:rPr>
              <a:t>10.7 / 19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732520" y="6044184"/>
            <a:ext cx="1188719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425" b="0" i="0" lang="ko-KR">
                <a:solidFill>
                  <a:srgbClr val="4A5980"/>
                </a:solidFill>
                <a:latin typeface="Pretendard"/>
                <a:ea typeface="Pretendard"/>
              </a:rPr>
              <a:t>5 / 6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10012680" y="6025896"/>
            <a:ext cx="795528" cy="365760"/>
          </a:xfrm>
          <a:prstGeom prst="roundRect">
            <a:avLst>
              <a:gd name="adj" fmla="val 50000"/>
            </a:avLst>
          </a:prstGeom>
          <a:solidFill>
            <a:srgbClr val="FFF6ED"/>
          </a:solidFill>
          <a:ln w="12801">
            <a:solidFill>
              <a:srgbClr val="F5E0C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10012680" y="6025896"/>
            <a:ext cx="795528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600" b="1" i="0" lang="ko-KR">
                <a:solidFill>
                  <a:srgbClr val="7C5C3A"/>
                </a:solidFill>
                <a:latin typeface="Pretendard"/>
                <a:ea typeface="Pretendard"/>
              </a:rPr>
              <a:t>보완</a:t>
            </a:r>
          </a:p>
        </p:txBody>
      </p:sp>
      <p:sp>
        <p:nvSpPr>
          <p:cNvPr id="42" name="Rectangle 41"/>
          <p:cNvSpPr/>
          <p:nvPr/>
        </p:nvSpPr>
        <p:spPr>
          <a:xfrm>
            <a:off x="1508760" y="6537960"/>
            <a:ext cx="9648748" cy="7315"/>
          </a:xfrm>
          <a:prstGeom prst="rect">
            <a:avLst/>
          </a:prstGeom>
          <a:solidFill>
            <a:srgbClr val="EE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1508760" y="6611112"/>
            <a:ext cx="411480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425" b="1" i="0" lang="ko-KR">
                <a:solidFill>
                  <a:srgbClr val="0A1128"/>
                </a:solidFill>
                <a:latin typeface="Pretendard"/>
                <a:ea typeface="Pretendard"/>
              </a:rPr>
              <a:t>E · AI 가시성 측정 인프라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715000" y="6611112"/>
            <a:ext cx="109728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425" b="0" i="0" lang="ko-KR">
                <a:solidFill>
                  <a:srgbClr val="4A5980"/>
                </a:solidFill>
                <a:latin typeface="Pretendard"/>
                <a:ea typeface="Pretendard"/>
              </a:rPr>
              <a:t>10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903720" y="6611112"/>
            <a:ext cx="17373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425" b="0" i="0" lang="ko-KR">
                <a:solidFill>
                  <a:srgbClr val="4A5980"/>
                </a:solidFill>
                <a:latin typeface="Pretendard"/>
                <a:ea typeface="Pretendard"/>
              </a:rPr>
              <a:t>0 / 2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732520" y="6611112"/>
            <a:ext cx="1188719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425" b="0" i="0" lang="ko-KR">
                <a:solidFill>
                  <a:srgbClr val="4A5980"/>
                </a:solidFill>
                <a:latin typeface="Pretendard"/>
                <a:ea typeface="Pretendard"/>
              </a:rPr>
              <a:t>1 / 4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10012680" y="6592824"/>
            <a:ext cx="987552" cy="365760"/>
          </a:xfrm>
          <a:prstGeom prst="roundRect">
            <a:avLst>
              <a:gd name="adj" fmla="val 50000"/>
            </a:avLst>
          </a:prstGeom>
          <a:solidFill>
            <a:srgbClr val="FFF0F0"/>
          </a:solidFill>
          <a:ln w="12801">
            <a:solidFill>
              <a:srgbClr val="F5D5D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10012680" y="6592824"/>
            <a:ext cx="987552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600" b="1" i="0" lang="ko-KR">
                <a:solidFill>
                  <a:srgbClr val="7C3A4B"/>
                </a:solidFill>
                <a:latin typeface="Pretendard"/>
                <a:ea typeface="Pretendard"/>
              </a:rPr>
              <a:t>미설치</a:t>
            </a:r>
          </a:p>
        </p:txBody>
      </p:sp>
      <p:sp>
        <p:nvSpPr>
          <p:cNvPr id="49" name="Rectangle 48"/>
          <p:cNvSpPr/>
          <p:nvPr/>
        </p:nvSpPr>
        <p:spPr>
          <a:xfrm>
            <a:off x="1508760" y="7104888"/>
            <a:ext cx="9648748" cy="7315"/>
          </a:xfrm>
          <a:prstGeom prst="rect">
            <a:avLst/>
          </a:prstGeom>
          <a:solidFill>
            <a:srgbClr val="EE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1508760" y="7178040"/>
            <a:ext cx="411480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425" b="1" i="0" lang="ko-KR">
                <a:solidFill>
                  <a:srgbClr val="0A1128"/>
                </a:solidFill>
                <a:latin typeface="Pretendard"/>
                <a:ea typeface="Pretendard"/>
              </a:rPr>
              <a:t>F · 기술 위생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715000" y="7178040"/>
            <a:ext cx="109728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425" b="0" i="0" lang="ko-KR">
                <a:solidFill>
                  <a:srgbClr val="4A5980"/>
                </a:solidFill>
                <a:latin typeface="Pretendard"/>
                <a:ea typeface="Pretendard"/>
              </a:rPr>
              <a:t>5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903720" y="7178040"/>
            <a:ext cx="17373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425" b="0" i="0" lang="ko-KR">
                <a:solidFill>
                  <a:srgbClr val="4A5980"/>
                </a:solidFill>
                <a:latin typeface="Pretendard"/>
                <a:ea typeface="Pretendard"/>
              </a:rPr>
              <a:t>4.3 / 5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8732520" y="7178040"/>
            <a:ext cx="1188719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425" b="0" i="0" lang="ko-KR">
                <a:solidFill>
                  <a:srgbClr val="4A5980"/>
                </a:solidFill>
                <a:latin typeface="Pretendard"/>
                <a:ea typeface="Pretendard"/>
              </a:rPr>
              <a:t>4 / 4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10012680" y="7159752"/>
            <a:ext cx="795528" cy="365760"/>
          </a:xfrm>
          <a:prstGeom prst="roundRect">
            <a:avLst>
              <a:gd name="adj" fmla="val 50000"/>
            </a:avLst>
          </a:prstGeom>
          <a:solidFill>
            <a:srgbClr val="EFF0FF"/>
          </a:solidFill>
          <a:ln w="12801">
            <a:solidFill>
              <a:srgbClr val="C5CB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10012680" y="7159752"/>
            <a:ext cx="795528" cy="3657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600" b="1" i="0" lang="ko-KR">
                <a:solidFill>
                  <a:srgbClr val="3A3F7C"/>
                </a:solidFill>
                <a:latin typeface="Pretendard"/>
                <a:ea typeface="Pretendard"/>
              </a:rPr>
              <a:t>우수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12163348" y="3776472"/>
            <a:ext cx="4615891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0A1128"/>
                </a:solidFill>
                <a:latin typeface="Pretendard"/>
                <a:ea typeface="Pretendard"/>
              </a:rPr>
              <a:t>읽는 법</a:t>
            </a:r>
          </a:p>
        </p:txBody>
      </p:sp>
      <p:sp>
        <p:nvSpPr>
          <p:cNvPr id="57" name="Oval 56"/>
          <p:cNvSpPr/>
          <p:nvPr/>
        </p:nvSpPr>
        <p:spPr>
          <a:xfrm>
            <a:off x="12163348" y="4419600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12474244" y="4334256"/>
            <a:ext cx="4304995" cy="5892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획득 분모는 검증 항목의 배점 합. E는 미검증 3개라 분모가 2점뿐.</a:t>
            </a:r>
          </a:p>
        </p:txBody>
      </p:sp>
      <p:sp>
        <p:nvSpPr>
          <p:cNvPr id="59" name="Oval 58"/>
          <p:cNvSpPr/>
          <p:nvPr/>
        </p:nvSpPr>
        <p:spPr>
          <a:xfrm>
            <a:off x="12163348" y="5155184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12474244" y="5069840"/>
            <a:ext cx="4304995" cy="5892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총점 60 / 88 = 68점, 등급 B. 뷰성형외과 48점과 20점 차이.</a:t>
            </a:r>
          </a:p>
        </p:txBody>
      </p:sp>
      <p:sp>
        <p:nvSpPr>
          <p:cNvPr id="61" name="Oval 60"/>
          <p:cNvSpPr/>
          <p:nvPr/>
        </p:nvSpPr>
        <p:spPr>
          <a:xfrm>
            <a:off x="12163348" y="5890768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12474244" y="5805423"/>
            <a:ext cx="4304995" cy="5892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A가 88%인 이유: 마약 사이트는 열려 있지만 메인 도메인 WAF 차단으로 A2 감점.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2134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43000" y="868680"/>
            <a:ext cx="16002000" cy="4297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950" b="1" i="0" lang="ko-KR" spc="300">
                <a:solidFill>
                  <a:srgbClr val="AF90FF"/>
                </a:solidFill>
                <a:latin typeface="Pretendard"/>
                <a:ea typeface="Pretendard"/>
              </a:rPr>
              <a:t>A · ACCESS &amp; CRAWLABILITY · 88%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463040"/>
            <a:ext cx="16002000" cy="10401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6300" b="1" i="0" lang="ko-KR">
                <a:solidFill>
                  <a:srgbClr val="FFFFFF"/>
                </a:solidFill>
                <a:latin typeface="Pretendard"/>
                <a:ea typeface="Pretendard"/>
              </a:rPr>
              <a:t>마약 사이트는 열려 있고, </a:t>
            </a:r>
            <a:r>
              <a:rPr sz="6300" b="1" i="0" lang="ko-KR">
                <a:solidFill>
                  <a:srgbClr val="AF90FF"/>
                </a:solidFill>
                <a:latin typeface="Pretendard"/>
                <a:ea typeface="Pretendard"/>
              </a:rPr>
              <a:t>메인은 막혀 있다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9491472"/>
            <a:ext cx="7315200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725" b="0" i="0" lang="ko-KR">
                <a:solidFill>
                  <a:srgbClr val="FFFFFF"/>
                </a:solidFill>
                <a:latin typeface="Pretendard"/>
                <a:ea typeface="Pretendard"/>
              </a:rPr>
              <a:t>04 · A · Access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925544" y="9491472"/>
            <a:ext cx="292608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25" b="0" i="0" lang="ko-KR">
                <a:solidFill>
                  <a:srgbClr val="FFFFFF"/>
                </a:solidFill>
                <a:latin typeface="Playfair Display"/>
                <a:ea typeface="Pretendard"/>
              </a:rPr>
              <a:t>∞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143000" y="3008376"/>
            <a:ext cx="7863840" cy="5394960"/>
          </a:xfrm>
          <a:prstGeom prst="roundRect">
            <a:avLst>
              <a:gd name="adj" fmla="val 2033"/>
            </a:avLst>
          </a:prstGeom>
          <a:solidFill>
            <a:srgbClr val="0F1B45"/>
          </a:solidFill>
          <a:ln w="12801">
            <a:solidFill>
              <a:srgbClr val="2A3A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9281160" y="3008376"/>
            <a:ext cx="7863840" cy="5394960"/>
          </a:xfrm>
          <a:prstGeom prst="roundRect">
            <a:avLst>
              <a:gd name="adj" fmla="val 2033"/>
            </a:avLst>
          </a:prstGeom>
          <a:solidFill>
            <a:srgbClr val="0F1B45"/>
          </a:solidFill>
          <a:ln w="12801">
            <a:solidFill>
              <a:srgbClr val="2A3A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1508760" y="3374136"/>
            <a:ext cx="2551176" cy="420624"/>
          </a:xfrm>
          <a:prstGeom prst="roundRect">
            <a:avLst>
              <a:gd name="adj" fmla="val 50000"/>
            </a:avLst>
          </a:prstGeom>
          <a:solidFill>
            <a:srgbClr val="F3F0FF"/>
          </a:solidFill>
          <a:ln w="12801">
            <a:solidFill>
              <a:srgbClr val="D5CD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508760" y="3374136"/>
            <a:ext cx="2551176" cy="4206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25" b="1" i="0" lang="ko-KR">
                <a:solidFill>
                  <a:srgbClr val="4A3A7C"/>
                </a:solidFill>
                <a:latin typeface="Pretendard"/>
                <a:ea typeface="Pretendard"/>
              </a:rPr>
              <a:t>taehadrug.com · 정상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08760" y="4050792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FFFFFF"/>
                </a:solidFill>
                <a:latin typeface="Pretendard"/>
                <a:ea typeface="Pretendard"/>
              </a:rPr>
              <a:t>A1 검색용 AI 봇 허용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08760" y="4517136"/>
            <a:ext cx="713232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8F9DC0"/>
                </a:solidFill>
                <a:latin typeface="Pretendard"/>
                <a:ea typeface="Pretendard"/>
              </a:rPr>
              <a:t>robots.txt User-agent * Allow /. 12종 UA로 실제 GET, 전부 200.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5132832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FFFFFF"/>
                </a:solidFill>
                <a:latin typeface="Pretendard"/>
                <a:ea typeface="Pretendard"/>
              </a:rPr>
              <a:t>A4 · A5 정합·sitemap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08760" y="5599176"/>
            <a:ext cx="713232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8F9DC0"/>
                </a:solidFill>
                <a:latin typeface="Pretendard"/>
                <a:ea typeface="Pretendard"/>
              </a:rPr>
              <a:t>http·www 변형 전부 301 수렴. sitemap 326개 URL, lastmod 2026-08-06.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08760" y="6214872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FFFFFF"/>
                </a:solidFill>
                <a:latin typeface="Pretendard"/>
                <a:ea typeface="Pretendard"/>
              </a:rPr>
              <a:t>A7 속도·무게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08760" y="6681216"/>
            <a:ext cx="713232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8F9DC0"/>
                </a:solidFill>
                <a:latin typeface="Pretendard"/>
                <a:ea typeface="Pretendard"/>
              </a:rPr>
              <a:t>TTFB 0.31s, 초기 HTML 274KB. 기준 300KB 이내.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646920" y="3374136"/>
            <a:ext cx="2432304" cy="420624"/>
          </a:xfrm>
          <a:prstGeom prst="roundRect">
            <a:avLst>
              <a:gd name="adj" fmla="val 50000"/>
            </a:avLst>
          </a:prstGeom>
          <a:solidFill>
            <a:srgbClr val="FFF0F0"/>
          </a:solidFill>
          <a:ln w="12801">
            <a:solidFill>
              <a:srgbClr val="F5D5D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646920" y="3374136"/>
            <a:ext cx="2432304" cy="4206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25" b="1" i="0" lang="ko-KR">
                <a:solidFill>
                  <a:srgbClr val="7C3A4B"/>
                </a:solidFill>
                <a:latin typeface="Pretendard"/>
                <a:ea typeface="Pretendard"/>
              </a:rPr>
              <a:t>taehalaw.com · 차단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646920" y="4050792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FFFFFF"/>
                </a:solidFill>
                <a:latin typeface="Pretendard"/>
                <a:ea typeface="Pretendard"/>
              </a:rPr>
              <a:t>A2 WAF가 AI 검색봇 차단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46920" y="4517136"/>
            <a:ext cx="7132320" cy="609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8F9DC0"/>
                </a:solidFill>
                <a:latin typeface="Pretendard"/>
                <a:ea typeface="Pretendard"/>
              </a:rPr>
              <a:t>GPTBot → errdoc.gabia.io/403.html, OAI-SearchBot → modsecurity.html로 302.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646920" y="5437632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FFFFFF"/>
                </a:solidFill>
                <a:latin typeface="Pretendard"/>
                <a:ea typeface="Pretendard"/>
              </a:rPr>
              <a:t>결과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646920" y="5903976"/>
            <a:ext cx="7132320" cy="609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8F9DC0"/>
                </a:solidFill>
                <a:latin typeface="Pretendard"/>
                <a:ea typeface="Pretendard"/>
              </a:rPr>
              <a:t>ChatGPT 검색은 "법무법인 태하" 메인 사이트를 읽지 못한다. Perplexity는 읽는다.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646920" y="6824472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FFFFFF"/>
                </a:solidFill>
                <a:latin typeface="Pretendard"/>
                <a:ea typeface="Pretendard"/>
              </a:rPr>
              <a:t>A6 Bing 색인 (미검증)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646920" y="7290816"/>
            <a:ext cx="713232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8F9DC0"/>
                </a:solidFill>
                <a:latin typeface="Pretendard"/>
                <a:ea typeface="Pretendard"/>
              </a:rPr>
              <a:t>ChatGPT 검색은 Bing 인덱스에 의존. Webmaster 등록 여부는 계정 확인 필요.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43000" y="868680"/>
            <a:ext cx="16002000" cy="4297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950" b="1" i="0" lang="ko-KR" spc="300">
                <a:solidFill>
                  <a:srgbClr val="4F1DA1"/>
                </a:solidFill>
                <a:latin typeface="Pretendard"/>
                <a:ea typeface="Pretendard"/>
              </a:rPr>
              <a:t>B · ENTITY &amp; STRUCTURED DATA · 68%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463040"/>
            <a:ext cx="16002000" cy="10401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6300" b="1" i="0" lang="ko-KR">
                <a:solidFill>
                  <a:srgbClr val="0A1128"/>
                </a:solidFill>
                <a:latin typeface="Pretendard"/>
                <a:ea typeface="Pretendard"/>
              </a:rPr>
              <a:t>스키마는 좋은데 </a:t>
            </a:r>
            <a:r>
              <a:rPr sz="6300" b="1" i="0" lang="ko-KR">
                <a:solidFill>
                  <a:srgbClr val="4F1DA1"/>
                </a:solidFill>
                <a:latin typeface="Pretendard"/>
                <a:ea typeface="Pretendard"/>
              </a:rPr>
              <a:t>도메인끼리 서로 모른다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9491472"/>
            <a:ext cx="7315200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725" b="0" i="0" lang="ko-KR">
                <a:solidFill>
                  <a:srgbClr val="6B7A9E"/>
                </a:solidFill>
                <a:latin typeface="Pretendard"/>
                <a:ea typeface="Pretendard"/>
              </a:rPr>
              <a:t>05 · B · Entity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925544" y="9491472"/>
            <a:ext cx="292608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25" b="0" i="0" lang="ko-KR">
                <a:solidFill>
                  <a:srgbClr val="6B7A9E"/>
                </a:solidFill>
                <a:latin typeface="Playfair Display"/>
                <a:ea typeface="Pretendard"/>
              </a:rPr>
              <a:t>∞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143000" y="3008376"/>
            <a:ext cx="7863840" cy="5394960"/>
          </a:xfrm>
          <a:prstGeom prst="roundRect">
            <a:avLst>
              <a:gd name="adj" fmla="val 2033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9281160" y="3008376"/>
            <a:ext cx="7863840" cy="5394960"/>
          </a:xfrm>
          <a:prstGeom prst="roundRect">
            <a:avLst>
              <a:gd name="adj" fmla="val 2033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1508760" y="3374136"/>
            <a:ext cx="923544" cy="420624"/>
          </a:xfrm>
          <a:prstGeom prst="roundRect">
            <a:avLst>
              <a:gd name="adj" fmla="val 50000"/>
            </a:avLst>
          </a:prstGeom>
          <a:solidFill>
            <a:srgbClr val="EFF0FF"/>
          </a:solidFill>
          <a:ln w="12801">
            <a:solidFill>
              <a:srgbClr val="C5CB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508760" y="3374136"/>
            <a:ext cx="923544" cy="4206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25" b="1" i="0" lang="ko-KR">
                <a:solidFill>
                  <a:srgbClr val="3A3F7C"/>
                </a:solidFill>
                <a:latin typeface="Pretendard"/>
                <a:ea typeface="Pretendard"/>
              </a:rPr>
              <a:t>우수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08760" y="4050792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0A1128"/>
                </a:solidFill>
                <a:latin typeface="Pretendard"/>
                <a:ea typeface="Pretendard"/>
              </a:rPr>
              <a:t>B1 JSON-LD 전부 유효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08760" y="4517136"/>
            <a:ext cx="7132320" cy="609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Organization·WebSite·LegalService×4·WebPage·Breadcrumb·FAQPage가 @graph로 연결.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5437632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0A1128"/>
                </a:solidFill>
                <a:latin typeface="Pretendard"/>
                <a:ea typeface="Pretendard"/>
              </a:rPr>
              <a:t>B5 sameAs 6개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08760" y="5903976"/>
            <a:ext cx="713232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네이버 블로그·Instagram·YouTube·카카오채널·네이버 지도·Google 지도.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08760" y="6519672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0A1128"/>
                </a:solidFill>
                <a:latin typeface="Pretendard"/>
                <a:ea typeface="Pretendard"/>
              </a:rPr>
              <a:t>B2 · B3 LegalService·Attorney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08760" y="6986016"/>
            <a:ext cx="713232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address·geo·areaServed 있음. Attorney 2명 name·jobTitle·knowsAbout.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646920" y="3374136"/>
            <a:ext cx="923544" cy="420624"/>
          </a:xfrm>
          <a:prstGeom prst="roundRect">
            <a:avLst>
              <a:gd name="adj" fmla="val 50000"/>
            </a:avLst>
          </a:prstGeom>
          <a:solidFill>
            <a:srgbClr val="FFF6ED"/>
          </a:solidFill>
          <a:ln w="12801">
            <a:solidFill>
              <a:srgbClr val="F5E0C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646920" y="3374136"/>
            <a:ext cx="923544" cy="4206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25" b="1" i="0" lang="ko-KR">
                <a:solidFill>
                  <a:srgbClr val="7C5C3A"/>
                </a:solidFill>
                <a:latin typeface="Pretendard"/>
                <a:ea typeface="Pretendard"/>
              </a:rPr>
              <a:t>보완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646920" y="4050792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0A1128"/>
                </a:solidFill>
                <a:latin typeface="Pretendard"/>
                <a:ea typeface="Pretendard"/>
              </a:rPr>
              <a:t>B6 canonical 오류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46920" y="4517136"/>
            <a:ext cx="7132320" cy="609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http:// 지정. 성공사례 canonical /success-story/ vs 실제 /success/success_story/.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646920" y="5437632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0A1128"/>
                </a:solidFill>
                <a:latin typeface="Pretendard"/>
                <a:ea typeface="Pretendard"/>
              </a:rPr>
              <a:t>B3 변호사 6명 중 2명만 구조화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646920" y="5903976"/>
            <a:ext cx="713232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전관 경력(지청장·판사·부장검사)이 스키마에 없음. openingHours 없음.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646920" y="6519672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0A1128"/>
                </a:solidFill>
                <a:latin typeface="Pretendard"/>
                <a:ea typeface="Pretendard"/>
              </a:rPr>
              <a:t>B4 전화 2종, B7 단일 언어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646920" y="6986016"/>
            <a:ext cx="713232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taehadrug 1533-2403 / taehalaw 1533-1403. hreflang 없음.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2134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43000" y="868680"/>
            <a:ext cx="16002000" cy="4297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950" b="1" i="0" lang="ko-KR" spc="300">
                <a:solidFill>
                  <a:srgbClr val="AF90FF"/>
                </a:solidFill>
                <a:latin typeface="Pretendard"/>
                <a:ea typeface="Pretendard"/>
              </a:rPr>
              <a:t>C · ANSWER-READY CONTENT · 65%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463040"/>
            <a:ext cx="16002000" cy="10401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6300" b="1" i="0" lang="ko-KR">
                <a:solidFill>
                  <a:srgbClr val="FFFFFF"/>
                </a:solidFill>
                <a:latin typeface="Pretendard"/>
                <a:ea typeface="Pretendard"/>
              </a:rPr>
              <a:t>FAQ와 사례는 있고, </a:t>
            </a:r>
            <a:r>
              <a:rPr sz="6300" b="1" i="0" lang="ko-KR">
                <a:solidFill>
                  <a:srgbClr val="AF90FF"/>
                </a:solidFill>
                <a:latin typeface="Pretendard"/>
                <a:ea typeface="Pretendard"/>
              </a:rPr>
              <a:t>정의문과 표가 없다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9491472"/>
            <a:ext cx="7315200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725" b="0" i="0" lang="ko-KR">
                <a:solidFill>
                  <a:srgbClr val="FFFFFF"/>
                </a:solidFill>
                <a:latin typeface="Pretendard"/>
                <a:ea typeface="Pretendard"/>
              </a:rPr>
              <a:t>06 · C · Content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925544" y="9491472"/>
            <a:ext cx="292608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25" b="0" i="0" lang="ko-KR">
                <a:solidFill>
                  <a:srgbClr val="FFFFFF"/>
                </a:solidFill>
                <a:latin typeface="Playfair Display"/>
                <a:ea typeface="Pretendard"/>
              </a:rPr>
              <a:t>∞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143000" y="3008376"/>
            <a:ext cx="7863840" cy="5394960"/>
          </a:xfrm>
          <a:prstGeom prst="roundRect">
            <a:avLst>
              <a:gd name="adj" fmla="val 2033"/>
            </a:avLst>
          </a:prstGeom>
          <a:solidFill>
            <a:srgbClr val="0F1B45"/>
          </a:solidFill>
          <a:ln w="12801">
            <a:solidFill>
              <a:srgbClr val="2A3A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9281160" y="3008376"/>
            <a:ext cx="7863840" cy="5394960"/>
          </a:xfrm>
          <a:prstGeom prst="roundRect">
            <a:avLst>
              <a:gd name="adj" fmla="val 2033"/>
            </a:avLst>
          </a:prstGeom>
          <a:solidFill>
            <a:srgbClr val="0F1B45"/>
          </a:solidFill>
          <a:ln w="12801">
            <a:solidFill>
              <a:srgbClr val="2A3A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1508760" y="3374136"/>
            <a:ext cx="923544" cy="420624"/>
          </a:xfrm>
          <a:prstGeom prst="roundRect">
            <a:avLst>
              <a:gd name="adj" fmla="val 50000"/>
            </a:avLst>
          </a:prstGeom>
          <a:solidFill>
            <a:srgbClr val="F3F0FF"/>
          </a:solidFill>
          <a:ln w="12801">
            <a:solidFill>
              <a:srgbClr val="D5CD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508760" y="3374136"/>
            <a:ext cx="923544" cy="4206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25" b="1" i="0" lang="ko-KR">
                <a:solidFill>
                  <a:srgbClr val="4A3A7C"/>
                </a:solidFill>
                <a:latin typeface="Pretendard"/>
                <a:ea typeface="Pretendard"/>
              </a:rPr>
              <a:t>우수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08760" y="4050792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FFFFFF"/>
                </a:solidFill>
                <a:latin typeface="Pretendard"/>
                <a:ea typeface="Pretendard"/>
              </a:rPr>
              <a:t>C2 FAQ 14문항 + FAQPage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08760" y="4517136"/>
            <a:ext cx="713232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8F9DC0"/>
                </a:solidFill>
                <a:latin typeface="Pretendard"/>
                <a:ea typeface="Pretendard"/>
              </a:rPr>
              <a:t>"마약 양이 적어도 구속될 수 있어요?" 등 의뢰인 질문 그대로 H3.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5132832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FFFFFF"/>
                </a:solidFill>
                <a:latin typeface="Pretendard"/>
                <a:ea typeface="Pretendard"/>
              </a:rPr>
              <a:t>C7 전관 경력 텍스트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08760" y="5599176"/>
            <a:ext cx="713232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8F9DC0"/>
                </a:solidFill>
                <a:latin typeface="Pretendard"/>
                <a:ea typeface="Pretendard"/>
              </a:rPr>
              <a:t>지청장·판사·부장검사 역임이 H3로 노출. Attorney 스키마 병행.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08760" y="6214872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FFFFFF"/>
                </a:solidFill>
                <a:latin typeface="Pretendard"/>
                <a:ea typeface="Pretendard"/>
              </a:rPr>
              <a:t>C8 · C6 사례 자기완결·갱신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08760" y="6681216"/>
            <a:ext cx="713232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8F9DC0"/>
                </a:solidFill>
                <a:latin typeface="Pretendard"/>
                <a:ea typeface="Pretendard"/>
              </a:rPr>
              <a:t>성공사례 H2가 [결과] 사건 유형 형태. sitemap 3주 전 갱신.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646920" y="3374136"/>
            <a:ext cx="923544" cy="420624"/>
          </a:xfrm>
          <a:prstGeom prst="roundRect">
            <a:avLst>
              <a:gd name="adj" fmla="val 50000"/>
            </a:avLst>
          </a:prstGeom>
          <a:solidFill>
            <a:srgbClr val="FFF6ED"/>
          </a:solidFill>
          <a:ln w="12801">
            <a:solidFill>
              <a:srgbClr val="F5E0C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646920" y="3374136"/>
            <a:ext cx="923544" cy="4206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25" b="1" i="0" lang="ko-KR">
                <a:solidFill>
                  <a:srgbClr val="7C5C3A"/>
                </a:solidFill>
                <a:latin typeface="Pretendard"/>
                <a:ea typeface="Pretendard"/>
              </a:rPr>
              <a:t>보완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646920" y="4050792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FFFFFF"/>
                </a:solidFill>
                <a:latin typeface="Pretendard"/>
                <a:ea typeface="Pretendard"/>
              </a:rPr>
              <a:t>C1 정의문 없음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46920" y="4517136"/>
            <a:ext cx="713232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8F9DC0"/>
                </a:solidFill>
                <a:latin typeface="Pretendard"/>
                <a:ea typeface="Pretendard"/>
              </a:rPr>
              <a:t>H1 "마약 사건엔 태하가 답입니다"는 슬로건. 누구·어디·무엇 정의문 없음.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646920" y="5132832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FFFFFF"/>
                </a:solidFill>
                <a:latin typeface="Pretendard"/>
                <a:ea typeface="Pretendard"/>
              </a:rPr>
              <a:t>C5 HTML 표 없음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646920" y="5599176"/>
            <a:ext cx="713232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8F9DC0"/>
                </a:solidFill>
                <a:latin typeface="Pretendard"/>
                <a:ea typeface="Pretendard"/>
              </a:rPr>
              <a:t>"마약사건 처벌현황"이 표가 아닌 이미지·블록. 형량 비교표가 있어야 인용된다.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646920" y="6214872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FFFFFF"/>
                </a:solidFill>
                <a:latin typeface="Pretendard"/>
                <a:ea typeface="Pretendard"/>
              </a:rPr>
              <a:t>C4 · C3 수치·제목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646920" y="6681216"/>
            <a:ext cx="713232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8F9DC0"/>
                </a:solidFill>
                <a:latin typeface="Pretendard"/>
                <a:ea typeface="Pretendard"/>
              </a:rPr>
              <a:t>수임료 범위·처리 기간 수치 없음. 첫 H2가 "#필로폰 #MDMA" 해시태그.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43000" y="868680"/>
            <a:ext cx="16002000" cy="4297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950" b="1" i="0" lang="ko-KR" spc="300">
                <a:solidFill>
                  <a:srgbClr val="4F1DA1"/>
                </a:solidFill>
                <a:latin typeface="Pretendard"/>
                <a:ea typeface="Pretendard"/>
              </a:rPr>
              <a:t>D · SURFACES  /  E · MEASUREMENT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463040"/>
            <a:ext cx="16002000" cy="10401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6300" b="1" i="0" lang="ko-KR">
                <a:solidFill>
                  <a:srgbClr val="0A1128"/>
                </a:solidFill>
                <a:latin typeface="Pretendard"/>
                <a:ea typeface="Pretendard"/>
              </a:rPr>
              <a:t>광고는 1위, </a:t>
            </a:r>
            <a:r>
              <a:rPr sz="6300" b="1" i="0" lang="ko-KR">
                <a:solidFill>
                  <a:srgbClr val="4F1DA1"/>
                </a:solidFill>
                <a:latin typeface="Pretendard"/>
                <a:ea typeface="Pretendard"/>
              </a:rPr>
              <a:t>브랜드 검색은 경쟁사 차지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9491472"/>
            <a:ext cx="7315200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725" b="0" i="0" lang="ko-KR">
                <a:solidFill>
                  <a:srgbClr val="6B7A9E"/>
                </a:solidFill>
                <a:latin typeface="Pretendard"/>
                <a:ea typeface="Pretendard"/>
              </a:rPr>
              <a:t>07 · D · Surfaces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925544" y="9491472"/>
            <a:ext cx="292608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25" b="0" i="0" lang="ko-KR">
                <a:solidFill>
                  <a:srgbClr val="6B7A9E"/>
                </a:solidFill>
                <a:latin typeface="Playfair Display"/>
                <a:ea typeface="Pretendard"/>
              </a:rPr>
              <a:t>∞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143000" y="3008376"/>
            <a:ext cx="7863840" cy="5394960"/>
          </a:xfrm>
          <a:prstGeom prst="roundRect">
            <a:avLst>
              <a:gd name="adj" fmla="val 2033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9281160" y="3008376"/>
            <a:ext cx="7863840" cy="5394960"/>
          </a:xfrm>
          <a:prstGeom prst="roundRect">
            <a:avLst>
              <a:gd name="adj" fmla="val 2033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1508760" y="3374136"/>
            <a:ext cx="1700784" cy="420624"/>
          </a:xfrm>
          <a:prstGeom prst="roundRect">
            <a:avLst>
              <a:gd name="adj" fmla="val 50000"/>
            </a:avLst>
          </a:prstGeom>
          <a:solidFill>
            <a:srgbClr val="FFF6ED"/>
          </a:solidFill>
          <a:ln w="12801">
            <a:solidFill>
              <a:srgbClr val="F5E0C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508760" y="3374136"/>
            <a:ext cx="1700784" cy="4206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25" b="1" i="0" lang="ko-KR">
                <a:solidFill>
                  <a:srgbClr val="7C5C3A"/>
                </a:solidFill>
                <a:latin typeface="Pretendard"/>
                <a:ea typeface="Pretendard"/>
              </a:rPr>
              <a:t>D · 표면 56%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08760" y="4050792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0A1128"/>
                </a:solidFill>
                <a:latin typeface="Pretendard"/>
                <a:ea typeface="Pretendard"/>
              </a:rPr>
              <a:t>D4 전화번호 4종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08760" y="4517136"/>
            <a:ext cx="7132320" cy="609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1533-2403 / 1533-1403 / 0507-1495-4404 / 050-71496-4404. NAP가 안 맞는다.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5437632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0A1128"/>
                </a:solidFill>
                <a:latin typeface="Pretendard"/>
                <a:ea typeface="Pretendard"/>
              </a:rPr>
              <a:t>D2 GBP 본점 평점 미표시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08760" y="5903976"/>
            <a:ext cx="713232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수원분사무소는 5.0. 브랜드 검색에 법무법인YK·로엘 스폰서가 상단 노출.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08760" y="6519672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0A1128"/>
                </a:solidFill>
                <a:latin typeface="Pretendard"/>
                <a:ea typeface="Pretendard"/>
              </a:rPr>
              <a:t>D1 · D5 로톡·플레이스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08760" y="6986016"/>
            <a:ext cx="713232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로톡은 변호사 개인 프로필만 확인. 플레이스 리뷰 220건, 분사무소 5곳.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646920" y="3374136"/>
            <a:ext cx="1563624" cy="420624"/>
          </a:xfrm>
          <a:prstGeom prst="roundRect">
            <a:avLst>
              <a:gd name="adj" fmla="val 50000"/>
            </a:avLst>
          </a:prstGeom>
          <a:solidFill>
            <a:srgbClr val="FFF0F0"/>
          </a:solidFill>
          <a:ln w="12801">
            <a:solidFill>
              <a:srgbClr val="F5D5D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646920" y="3374136"/>
            <a:ext cx="1563624" cy="4206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25" b="1" i="0" lang="ko-KR">
                <a:solidFill>
                  <a:srgbClr val="7C3A4B"/>
                </a:solidFill>
                <a:latin typeface="Pretendard"/>
                <a:ea typeface="Pretendard"/>
              </a:rPr>
              <a:t>E · 측정 0%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646920" y="4050792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0A1128"/>
                </a:solidFill>
                <a:latin typeface="Pretendard"/>
                <a:ea typeface="Pretendard"/>
              </a:rPr>
              <a:t>E1 크롤러 로그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46920" y="4517136"/>
            <a:ext cx="713232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Apache 직접 호스팅. AI 봇 히트 추출과 IP 검증 파이프라인 없음.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646920" y="5132832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0A1128"/>
                </a:solidFill>
                <a:latin typeface="Pretendard"/>
                <a:ea typeface="Pretendard"/>
              </a:rPr>
              <a:t>E2 GA4 AI 유입 채널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646920" y="5599176"/>
            <a:ext cx="713232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광고에 utm_source=naver는 쓰고 있음. AI 채널그룹은 미확인, 계정 접근 필요.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646920" y="6214872"/>
            <a:ext cx="713232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0A1128"/>
                </a:solidFill>
                <a:latin typeface="Pretendard"/>
                <a:ea typeface="Pretendard"/>
              </a:rPr>
              <a:t>E4 기준선 스팟체크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646920" y="6681216"/>
            <a:ext cx="713232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미실시. "마약 변호사", "필로폰 초범 집행유예" 질의 10개 × 5회가 전제.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43000" y="868680"/>
            <a:ext cx="16002000" cy="4297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950" b="1" i="0" lang="ko-KR" spc="300">
                <a:solidFill>
                  <a:srgbClr val="4F1DA1"/>
                </a:solidFill>
                <a:latin typeface="Pretendard"/>
                <a:ea typeface="Pretendard"/>
              </a:rPr>
              <a:t>ACTION PLAN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463040"/>
            <a:ext cx="16002000" cy="10401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6300" b="1" i="0" lang="ko-KR">
                <a:solidFill>
                  <a:srgbClr val="0A1128"/>
                </a:solidFill>
                <a:latin typeface="Pretendard"/>
                <a:ea typeface="Pretendard"/>
              </a:rPr>
              <a:t>1일 안에 고칠 것과 </a:t>
            </a:r>
            <a:r>
              <a:rPr sz="6300" b="1" i="0" lang="ko-KR">
                <a:solidFill>
                  <a:srgbClr val="4F1DA1"/>
                </a:solidFill>
                <a:latin typeface="Pretendard"/>
                <a:ea typeface="Pretendard"/>
              </a:rPr>
              <a:t>4주 안에 만들 것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9491472"/>
            <a:ext cx="7315200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725" b="0" i="0" lang="ko-KR">
                <a:solidFill>
                  <a:srgbClr val="6B7A9E"/>
                </a:solidFill>
                <a:latin typeface="Pretendard"/>
                <a:ea typeface="Pretendard"/>
              </a:rPr>
              <a:t>08 · Action Plan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925544" y="9491472"/>
            <a:ext cx="292608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25" b="0" i="0" lang="ko-KR">
                <a:solidFill>
                  <a:srgbClr val="6B7A9E"/>
                </a:solidFill>
                <a:latin typeface="Playfair Display"/>
                <a:ea typeface="Pretendard"/>
              </a:rPr>
              <a:t>∞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143000" y="3008376"/>
            <a:ext cx="5151120" cy="5394960"/>
          </a:xfrm>
          <a:prstGeom prst="roundRect">
            <a:avLst>
              <a:gd name="adj" fmla="val 2130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568439" y="3008376"/>
            <a:ext cx="5151120" cy="5394960"/>
          </a:xfrm>
          <a:prstGeom prst="roundRect">
            <a:avLst>
              <a:gd name="adj" fmla="val 2130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11993879" y="3008376"/>
            <a:ext cx="5151120" cy="5394960"/>
          </a:xfrm>
          <a:prstGeom prst="roundRect">
            <a:avLst>
              <a:gd name="adj" fmla="val 2130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1508760" y="3374136"/>
            <a:ext cx="1773936" cy="420624"/>
          </a:xfrm>
          <a:prstGeom prst="roundRect">
            <a:avLst>
              <a:gd name="adj" fmla="val 50000"/>
            </a:avLst>
          </a:prstGeom>
          <a:solidFill>
            <a:srgbClr val="FFF0F0"/>
          </a:solidFill>
          <a:ln w="12801">
            <a:solidFill>
              <a:srgbClr val="F5D5D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508760" y="3374136"/>
            <a:ext cx="1773936" cy="4206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25" b="1" i="0" lang="ko-KR">
                <a:solidFill>
                  <a:srgbClr val="7C3A4B"/>
                </a:solidFill>
                <a:latin typeface="Pretendard"/>
                <a:ea typeface="Pretendard"/>
              </a:rPr>
              <a:t>P0 · 1일~1주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08760" y="4050792"/>
            <a:ext cx="44196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0A1128"/>
                </a:solidFill>
                <a:latin typeface="Pretendard"/>
                <a:ea typeface="Pretendard"/>
              </a:rPr>
              <a:t>접근·엔티티·NAP</a:t>
            </a:r>
          </a:p>
        </p:txBody>
      </p:sp>
      <p:sp>
        <p:nvSpPr>
          <p:cNvPr id="12" name="Oval 11"/>
          <p:cNvSpPr/>
          <p:nvPr/>
        </p:nvSpPr>
        <p:spPr>
          <a:xfrm>
            <a:off x="1508760" y="4693920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819656" y="4608576"/>
            <a:ext cx="4108704" cy="5892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가비아 WAF에서 GPTBot·OAI-SearchBot·Claude-SearchBot 화이트리스트.</a:t>
            </a:r>
          </a:p>
        </p:txBody>
      </p:sp>
      <p:sp>
        <p:nvSpPr>
          <p:cNvPr id="14" name="Oval 13"/>
          <p:cNvSpPr/>
          <p:nvPr/>
        </p:nvSpPr>
        <p:spPr>
          <a:xfrm>
            <a:off x="1508760" y="5429504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819656" y="5344160"/>
            <a:ext cx="4108704" cy="5892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canonical https 교정, 6개 도메인 sameAs 상호 연결.</a:t>
            </a:r>
          </a:p>
        </p:txBody>
      </p:sp>
      <p:sp>
        <p:nvSpPr>
          <p:cNvPr id="16" name="Oval 15"/>
          <p:cNvSpPr/>
          <p:nvPr/>
        </p:nvSpPr>
        <p:spPr>
          <a:xfrm>
            <a:off x="1508760" y="6165088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819656" y="6079744"/>
            <a:ext cx="4108704" cy="5892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대표번호 1개로 홈페이지 6개·플레이스·Google 지도 통일.</a:t>
            </a:r>
          </a:p>
        </p:txBody>
      </p:sp>
      <p:sp>
        <p:nvSpPr>
          <p:cNvPr id="18" name="Oval 17"/>
          <p:cNvSpPr/>
          <p:nvPr/>
        </p:nvSpPr>
        <p:spPr>
          <a:xfrm>
            <a:off x="1508760" y="6900672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819656" y="6815328"/>
            <a:ext cx="4108704" cy="5892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메인 taehalaw.com에 LegalService + Attorney 전원 스키마.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934200" y="3374136"/>
            <a:ext cx="1591056" cy="420624"/>
          </a:xfrm>
          <a:prstGeom prst="roundRect">
            <a:avLst>
              <a:gd name="adj" fmla="val 50000"/>
            </a:avLst>
          </a:prstGeom>
          <a:solidFill>
            <a:srgbClr val="FFF6ED"/>
          </a:solidFill>
          <a:ln w="12801">
            <a:solidFill>
              <a:srgbClr val="F5E0C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934200" y="3374136"/>
            <a:ext cx="1591056" cy="4206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25" b="1" i="0" lang="ko-KR">
                <a:solidFill>
                  <a:srgbClr val="7C5C3A"/>
                </a:solidFill>
                <a:latin typeface="Pretendard"/>
                <a:ea typeface="Pretendard"/>
              </a:rPr>
              <a:t>P1 · 4주 내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934200" y="4050792"/>
            <a:ext cx="44196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0A1128"/>
                </a:solidFill>
                <a:latin typeface="Pretendard"/>
                <a:ea typeface="Pretendard"/>
              </a:rPr>
              <a:t>콘텐츠 구조·측정</a:t>
            </a:r>
          </a:p>
        </p:txBody>
      </p:sp>
      <p:sp>
        <p:nvSpPr>
          <p:cNvPr id="23" name="Oval 22"/>
          <p:cNvSpPr/>
          <p:nvPr/>
        </p:nvSpPr>
        <p:spPr>
          <a:xfrm>
            <a:off x="6934200" y="4693920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245096" y="4608576"/>
            <a:ext cx="4108704" cy="5892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각 도메인 첫 단락에 정의문. 메인 H1을 서술형으로.</a:t>
            </a:r>
          </a:p>
        </p:txBody>
      </p:sp>
      <p:sp>
        <p:nvSpPr>
          <p:cNvPr id="25" name="Oval 24"/>
          <p:cNvSpPr/>
          <p:nvPr/>
        </p:nvSpPr>
        <p:spPr>
          <a:xfrm>
            <a:off x="6934200" y="5429504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245096" y="5344160"/>
            <a:ext cx="4108704" cy="29463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성공사례 결과 분포·처리 기간을 HTML 표로.</a:t>
            </a:r>
          </a:p>
        </p:txBody>
      </p:sp>
      <p:sp>
        <p:nvSpPr>
          <p:cNvPr id="27" name="Oval 26"/>
          <p:cNvSpPr/>
          <p:nvPr/>
        </p:nvSpPr>
        <p:spPr>
          <a:xfrm>
            <a:off x="6934200" y="5870448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245096" y="5785104"/>
            <a:ext cx="4108704" cy="5892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GA4 AI 채널그룹, 서버로그 IP 검증, GSC·Bing 등록, 기준선 측정.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2359640" y="3374136"/>
            <a:ext cx="1389888" cy="420624"/>
          </a:xfrm>
          <a:prstGeom prst="roundRect">
            <a:avLst>
              <a:gd name="adj" fmla="val 50000"/>
            </a:avLst>
          </a:prstGeom>
          <a:solidFill>
            <a:srgbClr val="F3F0FF"/>
          </a:solidFill>
          <a:ln w="12801">
            <a:solidFill>
              <a:srgbClr val="D5CD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12359640" y="3374136"/>
            <a:ext cx="1389888" cy="42062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725" b="1" i="0" lang="ko-KR">
                <a:solidFill>
                  <a:srgbClr val="4A3A7C"/>
                </a:solidFill>
                <a:latin typeface="Pretendard"/>
                <a:ea typeface="Pretendard"/>
              </a:rPr>
              <a:t>P2 · 지속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2359640" y="4050792"/>
            <a:ext cx="44196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0A1128"/>
                </a:solidFill>
                <a:latin typeface="Pretendard"/>
                <a:ea typeface="Pretendard"/>
              </a:rPr>
              <a:t>신선도·시딩</a:t>
            </a:r>
          </a:p>
        </p:txBody>
      </p:sp>
      <p:sp>
        <p:nvSpPr>
          <p:cNvPr id="32" name="Oval 31"/>
          <p:cNvSpPr/>
          <p:nvPr/>
        </p:nvSpPr>
        <p:spPr>
          <a:xfrm>
            <a:off x="12359640" y="4693920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12670535" y="4608576"/>
            <a:ext cx="4108704" cy="5892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성공사례에 datePublished·dateModified 마크업.</a:t>
            </a:r>
          </a:p>
        </p:txBody>
      </p:sp>
      <p:sp>
        <p:nvSpPr>
          <p:cNvPr id="34" name="Oval 33"/>
          <p:cNvSpPr/>
          <p:nvPr/>
        </p:nvSpPr>
        <p:spPr>
          <a:xfrm>
            <a:off x="12359640" y="5429504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12670535" y="5344160"/>
            <a:ext cx="4108704" cy="5892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YouTube @with_lawyer 영상을 사이트 글로 전사.</a:t>
            </a:r>
          </a:p>
        </p:txBody>
      </p:sp>
      <p:sp>
        <p:nvSpPr>
          <p:cNvPr id="36" name="Oval 35"/>
          <p:cNvSpPr/>
          <p:nvPr/>
        </p:nvSpPr>
        <p:spPr>
          <a:xfrm>
            <a:off x="12359640" y="6165088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12670535" y="6079744"/>
            <a:ext cx="4108704" cy="5892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티스토리·언론 기고로 naver.com 외 언급 도메인 확보.</a:t>
            </a:r>
          </a:p>
        </p:txBody>
      </p:sp>
      <p:sp>
        <p:nvSpPr>
          <p:cNvPr id="38" name="Oval 37"/>
          <p:cNvSpPr/>
          <p:nvPr/>
        </p:nvSpPr>
        <p:spPr>
          <a:xfrm>
            <a:off x="12359640" y="6900672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12670535" y="6815328"/>
            <a:ext cx="4108704" cy="5892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분기 1회 반복 측정. 언급률과 신뢰구간으로만 보고.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2134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43000" y="868680"/>
            <a:ext cx="16002000" cy="4297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950" b="1" i="0" lang="ko-KR" spc="300">
                <a:solidFill>
                  <a:srgbClr val="AF90FF"/>
                </a:solidFill>
                <a:latin typeface="Pretendard"/>
                <a:ea typeface="Pretendard"/>
              </a:rPr>
              <a:t>ROADMAP · 8 WEEKS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463040"/>
            <a:ext cx="16002000" cy="10401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6300" b="1" i="0" lang="ko-KR">
                <a:solidFill>
                  <a:srgbClr val="FFFFFF"/>
                </a:solidFill>
                <a:latin typeface="Pretendard"/>
                <a:ea typeface="Pretendard"/>
              </a:rPr>
              <a:t>8주 안에 </a:t>
            </a:r>
            <a:r>
              <a:rPr sz="6300" b="1" i="0" lang="ko-KR">
                <a:solidFill>
                  <a:srgbClr val="AF90FF"/>
                </a:solidFill>
                <a:latin typeface="Pretendard"/>
                <a:ea typeface="Pretendard"/>
              </a:rPr>
              <a:t>B에서 A로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9491472"/>
            <a:ext cx="7315200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725" b="0" i="0" lang="ko-KR">
                <a:solidFill>
                  <a:srgbClr val="FFFFFF"/>
                </a:solidFill>
                <a:latin typeface="Pretendard"/>
                <a:ea typeface="Pretendard"/>
              </a:rPr>
              <a:t>09 · Roadmap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925544" y="9491472"/>
            <a:ext cx="292608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25" b="0" i="0" lang="ko-KR">
                <a:solidFill>
                  <a:srgbClr val="FFFFFF"/>
                </a:solidFill>
                <a:latin typeface="Playfair Display"/>
                <a:ea typeface="Pretendard"/>
              </a:rPr>
              <a:t>∞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3000" y="3557016"/>
            <a:ext cx="5285232" cy="104241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7700" b="1" i="0" lang="ko-KR">
                <a:solidFill>
                  <a:srgbClr val="AF90FF"/>
                </a:solidFill>
                <a:latin typeface="Playfair Display"/>
                <a:ea typeface="Pretendard"/>
              </a:rPr>
              <a:t>W1–2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4709160"/>
            <a:ext cx="5285232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2400" b="0" i="0" lang="ko-KR">
                <a:solidFill>
                  <a:srgbClr val="FFFFFF"/>
                </a:solidFill>
                <a:latin typeface="Pretendard"/>
                <a:ea typeface="Pretendard"/>
              </a:rPr>
              <a:t>WAF 해제·canonical·sameAs·NAP 통일.
기준선 스팟체크 1회.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74536" y="3557016"/>
            <a:ext cx="5285232" cy="104241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7700" b="1" i="0" lang="ko-KR">
                <a:solidFill>
                  <a:srgbClr val="AF90FF"/>
                </a:solidFill>
                <a:latin typeface="Playfair Display"/>
                <a:ea typeface="Pretendard"/>
              </a:rPr>
              <a:t>W3–6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74536" y="4709160"/>
            <a:ext cx="5285232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2400" b="0" i="0" lang="ko-KR">
                <a:solidFill>
                  <a:srgbClr val="FFFFFF"/>
                </a:solidFill>
                <a:latin typeface="Pretendard"/>
                <a:ea typeface="Pretendard"/>
              </a:rPr>
              <a:t>정의문·HTML 표·메인 H1 재설계.
측정 인프라 설치.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006072" y="3557016"/>
            <a:ext cx="5285232" cy="104241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7700" b="1" i="0" lang="ko-KR">
                <a:solidFill>
                  <a:srgbClr val="AF90FF"/>
                </a:solidFill>
                <a:latin typeface="Playfair Display"/>
                <a:ea typeface="Pretendard"/>
              </a:rPr>
              <a:t>W7–8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006072" y="4709160"/>
            <a:ext cx="5285232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2400" b="0" i="0" lang="ko-KR">
                <a:solidFill>
                  <a:srgbClr val="FFFFFF"/>
                </a:solidFill>
                <a:latin typeface="Pretendard"/>
                <a:ea typeface="Pretendard"/>
              </a:rPr>
              <a:t>재진단. 미검증 5개 반영해
총점 재산정.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43000" y="868680"/>
            <a:ext cx="16002000" cy="4297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950" b="1" i="0" lang="ko-KR" spc="300">
                <a:solidFill>
                  <a:srgbClr val="4F1DA1"/>
                </a:solidFill>
                <a:latin typeface="Pretendard"/>
                <a:ea typeface="Pretendard"/>
              </a:rPr>
              <a:t>WHAT WE DON'T SELL · 정직성 규약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463040"/>
            <a:ext cx="16002000" cy="10401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6300" b="1" i="0" lang="ko-KR">
                <a:solidFill>
                  <a:srgbClr val="0A1128"/>
                </a:solidFill>
                <a:latin typeface="Pretendard"/>
                <a:ea typeface="Pretendard"/>
              </a:rPr>
              <a:t>근거 없는 것은 </a:t>
            </a:r>
            <a:r>
              <a:rPr sz="6300" b="1" i="0" lang="ko-KR">
                <a:solidFill>
                  <a:srgbClr val="4F1DA1"/>
                </a:solidFill>
                <a:latin typeface="Pretendard"/>
                <a:ea typeface="Pretendard"/>
              </a:rPr>
              <a:t>팔지 않는다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9491472"/>
            <a:ext cx="7315200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725" b="0" i="0" lang="ko-KR">
                <a:solidFill>
                  <a:srgbClr val="6B7A9E"/>
                </a:solidFill>
                <a:latin typeface="Pretendard"/>
                <a:ea typeface="Pretendard"/>
              </a:rPr>
              <a:t>10 · Integrity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925544" y="9491472"/>
            <a:ext cx="292608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25" b="0" i="0" lang="ko-KR">
                <a:solidFill>
                  <a:srgbClr val="6B7A9E"/>
                </a:solidFill>
                <a:latin typeface="Playfair Display"/>
                <a:ea typeface="Pretendard"/>
              </a:rPr>
              <a:t>∞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143000" y="3008376"/>
            <a:ext cx="5151120" cy="5394960"/>
          </a:xfrm>
          <a:prstGeom prst="roundRect">
            <a:avLst>
              <a:gd name="adj" fmla="val 2130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568439" y="3008376"/>
            <a:ext cx="5151120" cy="5394960"/>
          </a:xfrm>
          <a:prstGeom prst="roundRect">
            <a:avLst>
              <a:gd name="adj" fmla="val 2130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11993879" y="3008376"/>
            <a:ext cx="5151120" cy="5394960"/>
          </a:xfrm>
          <a:prstGeom prst="roundRect">
            <a:avLst>
              <a:gd name="adj" fmla="val 2130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1508760" y="3374136"/>
            <a:ext cx="530352" cy="530352"/>
          </a:xfrm>
          <a:prstGeom prst="roundRect">
            <a:avLst>
              <a:gd name="adj" fmla="val 20689"/>
            </a:avLst>
          </a:prstGeom>
          <a:solidFill>
            <a:srgbClr val="EFE6FF"/>
          </a:solidFill>
          <a:ln w="12801">
            <a:solidFill>
              <a:srgbClr val="D9C4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508760" y="4178807"/>
            <a:ext cx="44196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0A1128"/>
                </a:solidFill>
                <a:latin typeface="Pretendard"/>
                <a:ea typeface="Pretendard"/>
              </a:rPr>
              <a:t>만들지 않는 것</a:t>
            </a:r>
          </a:p>
        </p:txBody>
      </p:sp>
      <p:sp>
        <p:nvSpPr>
          <p:cNvPr id="11" name="Oval 10"/>
          <p:cNvSpPr/>
          <p:nvPr/>
        </p:nvSpPr>
        <p:spPr>
          <a:xfrm>
            <a:off x="1508760" y="4821936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819656" y="4736592"/>
            <a:ext cx="4108704" cy="5892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llms.txt. Google 공식 효과 0, 채택률 0.13%, 서버 로그에 요청 자체가 없음.</a:t>
            </a:r>
          </a:p>
        </p:txBody>
      </p:sp>
      <p:sp>
        <p:nvSpPr>
          <p:cNvPr id="13" name="Oval 12"/>
          <p:cNvSpPr/>
          <p:nvPr/>
        </p:nvSpPr>
        <p:spPr>
          <a:xfrm>
            <a:off x="1508760" y="5557520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819656" y="5472175"/>
            <a:ext cx="4108704" cy="5892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도메인 통합 강요. 분야별 랜딩은 광고 전환에 유리하다. sameAs·NAP로 묶는 쪽이 싸다.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934200" y="3374136"/>
            <a:ext cx="530352" cy="530352"/>
          </a:xfrm>
          <a:prstGeom prst="roundRect">
            <a:avLst>
              <a:gd name="adj" fmla="val 20689"/>
            </a:avLst>
          </a:prstGeom>
          <a:solidFill>
            <a:srgbClr val="EFE6FF"/>
          </a:solidFill>
          <a:ln w="12801">
            <a:solidFill>
              <a:srgbClr val="D9C4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934200" y="4178807"/>
            <a:ext cx="44196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0A1128"/>
                </a:solidFill>
                <a:latin typeface="Pretendard"/>
                <a:ea typeface="Pretendard"/>
              </a:rPr>
              <a:t>약속하지 않는 것</a:t>
            </a:r>
          </a:p>
        </p:txBody>
      </p:sp>
      <p:sp>
        <p:nvSpPr>
          <p:cNvPr id="17" name="Oval 16"/>
          <p:cNvSpPr/>
          <p:nvPr/>
        </p:nvSpPr>
        <p:spPr>
          <a:xfrm>
            <a:off x="6934200" y="4821936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245096" y="4736592"/>
            <a:ext cx="4108704" cy="5892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"스키마 넣으면 인용됩니다". 태하는 스키마가 좋은데도 ChatGPT가 메인을 못 읽는다.</a:t>
            </a:r>
          </a:p>
        </p:txBody>
      </p:sp>
      <p:sp>
        <p:nvSpPr>
          <p:cNvPr id="19" name="Oval 18"/>
          <p:cNvSpPr/>
          <p:nvPr/>
        </p:nvSpPr>
        <p:spPr>
          <a:xfrm>
            <a:off x="6934200" y="5557520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245096" y="5472175"/>
            <a:ext cx="4108704" cy="5892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순위·노출 보장. LLM 답변은 동일 질문에도 10~34% 흔들림.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2359640" y="3374136"/>
            <a:ext cx="530352" cy="530352"/>
          </a:xfrm>
          <a:prstGeom prst="roundRect">
            <a:avLst>
              <a:gd name="adj" fmla="val 20689"/>
            </a:avLst>
          </a:prstGeom>
          <a:solidFill>
            <a:srgbClr val="EFE6FF"/>
          </a:solidFill>
          <a:ln w="12801">
            <a:solidFill>
              <a:srgbClr val="D9C4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2359640" y="4178807"/>
            <a:ext cx="44196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0A1128"/>
                </a:solidFill>
                <a:latin typeface="Pretendard"/>
                <a:ea typeface="Pretendard"/>
              </a:rPr>
              <a:t>측정 규율</a:t>
            </a:r>
          </a:p>
        </p:txBody>
      </p:sp>
      <p:sp>
        <p:nvSpPr>
          <p:cNvPr id="23" name="Oval 22"/>
          <p:cNvSpPr/>
          <p:nvPr/>
        </p:nvSpPr>
        <p:spPr>
          <a:xfrm>
            <a:off x="12359640" y="4821936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2670535" y="4736592"/>
            <a:ext cx="4108704" cy="5892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단발 조회로 성과 보고 금지. 반복 측정과 신뢰구간만.</a:t>
            </a:r>
          </a:p>
        </p:txBody>
      </p:sp>
      <p:sp>
        <p:nvSpPr>
          <p:cNvPr id="25" name="Oval 24"/>
          <p:cNvSpPr/>
          <p:nvPr/>
        </p:nvSpPr>
        <p:spPr>
          <a:xfrm>
            <a:off x="12359640" y="5557520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2670535" y="5472175"/>
            <a:ext cx="4108704" cy="5892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답변엔진 UI 자동 조회 금지. OpenAI·Perplexity 약관 위반.</a:t>
            </a:r>
          </a:p>
        </p:txBody>
      </p:sp>
      <p:sp>
        <p:nvSpPr>
          <p:cNvPr id="27" name="Oval 26"/>
          <p:cNvSpPr/>
          <p:nvPr/>
        </p:nvSpPr>
        <p:spPr>
          <a:xfrm>
            <a:off x="12359640" y="6293103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12670535" y="6207759"/>
            <a:ext cx="4108704" cy="5892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AI 유입은 항상 하한값. 35~70%가 Direct로 유실.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43000" y="868680"/>
            <a:ext cx="16002000" cy="4297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950" b="1" i="0" lang="ko-KR" spc="300">
                <a:solidFill>
                  <a:srgbClr val="4F1DA1"/>
                </a:solidFill>
                <a:latin typeface="Pretendard"/>
                <a:ea typeface="Pretendard"/>
              </a:rPr>
              <a:t>METHOD · AEO / GEO RUBRIC V1.0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463040"/>
            <a:ext cx="16002000" cy="10401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6300" b="1" i="0" lang="ko-KR">
                <a:solidFill>
                  <a:srgbClr val="0A1128"/>
                </a:solidFill>
                <a:latin typeface="Pretendard"/>
                <a:ea typeface="Pretendard"/>
              </a:rPr>
              <a:t>36개 항목, 100점, </a:t>
            </a:r>
            <a:r>
              <a:rPr sz="6300" b="1" i="0" lang="ko-KR">
                <a:solidFill>
                  <a:srgbClr val="4F1DA1"/>
                </a:solidFill>
                <a:latin typeface="Pretendard"/>
                <a:ea typeface="Pretendard"/>
              </a:rPr>
              <a:t>근거 등급을 명시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9491472"/>
            <a:ext cx="7315200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725" b="0" i="0" lang="ko-KR">
                <a:solidFill>
                  <a:srgbClr val="6B7A9E"/>
                </a:solidFill>
                <a:latin typeface="Pretendard"/>
                <a:ea typeface="Pretendard"/>
              </a:rPr>
              <a:t>11 · Method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925544" y="9491472"/>
            <a:ext cx="292608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025" b="0" i="0" lang="ko-KR">
                <a:solidFill>
                  <a:srgbClr val="6B7A9E"/>
                </a:solidFill>
                <a:latin typeface="Playfair Display"/>
                <a:ea typeface="Pretendard"/>
              </a:rPr>
              <a:t>∞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143000" y="3008376"/>
            <a:ext cx="5151120" cy="5394960"/>
          </a:xfrm>
          <a:prstGeom prst="roundRect">
            <a:avLst>
              <a:gd name="adj" fmla="val 2130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568439" y="3008376"/>
            <a:ext cx="5151120" cy="5394960"/>
          </a:xfrm>
          <a:prstGeom prst="roundRect">
            <a:avLst>
              <a:gd name="adj" fmla="val 2130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11993879" y="3008376"/>
            <a:ext cx="5151120" cy="5394960"/>
          </a:xfrm>
          <a:prstGeom prst="roundRect">
            <a:avLst>
              <a:gd name="adj" fmla="val 2130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1508760" y="3374136"/>
            <a:ext cx="530352" cy="530352"/>
          </a:xfrm>
          <a:prstGeom prst="roundRect">
            <a:avLst>
              <a:gd name="adj" fmla="val 20689"/>
            </a:avLst>
          </a:prstGeom>
          <a:solidFill>
            <a:srgbClr val="EFE6FF"/>
          </a:solidFill>
          <a:ln w="12801">
            <a:solidFill>
              <a:srgbClr val="D9C4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508760" y="4178807"/>
            <a:ext cx="44196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0A1128"/>
                </a:solidFill>
                <a:latin typeface="Pretendard"/>
                <a:ea typeface="Pretendard"/>
              </a:rPr>
              <a:t>채점 방식</a:t>
            </a:r>
          </a:p>
        </p:txBody>
      </p:sp>
      <p:sp>
        <p:nvSpPr>
          <p:cNvPr id="11" name="Oval 10"/>
          <p:cNvSpPr/>
          <p:nvPr/>
        </p:nvSpPr>
        <p:spPr>
          <a:xfrm>
            <a:off x="1508760" y="4821936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819656" y="4736592"/>
            <a:ext cx="4108704" cy="5892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항목별 0~3 레벨 × 배점. 미검증은 0점이 아니라 분모 제외.</a:t>
            </a:r>
          </a:p>
        </p:txBody>
      </p:sp>
      <p:sp>
        <p:nvSpPr>
          <p:cNvPr id="13" name="Oval 12"/>
          <p:cNvSpPr/>
          <p:nvPr/>
        </p:nvSpPr>
        <p:spPr>
          <a:xfrm>
            <a:off x="1508760" y="5557520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819656" y="5472175"/>
            <a:ext cx="4108704" cy="29463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A 20 · B 20 · C 25 · D 20 · E 10 · F 5.</a:t>
            </a:r>
          </a:p>
        </p:txBody>
      </p:sp>
      <p:sp>
        <p:nvSpPr>
          <p:cNvPr id="15" name="Oval 14"/>
          <p:cNvSpPr/>
          <p:nvPr/>
        </p:nvSpPr>
        <p:spPr>
          <a:xfrm>
            <a:off x="1508760" y="5998464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819656" y="5913119"/>
            <a:ext cx="4108704" cy="29463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등급 A 81+ · B 61~80 · C 41~60 · D 40 이하.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934200" y="3374136"/>
            <a:ext cx="530352" cy="530352"/>
          </a:xfrm>
          <a:prstGeom prst="roundRect">
            <a:avLst>
              <a:gd name="adj" fmla="val 20689"/>
            </a:avLst>
          </a:prstGeom>
          <a:solidFill>
            <a:srgbClr val="EFE6FF"/>
          </a:solidFill>
          <a:ln w="12801">
            <a:solidFill>
              <a:srgbClr val="D9C4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934200" y="4178807"/>
            <a:ext cx="44196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0A1128"/>
                </a:solidFill>
                <a:latin typeface="Pretendard"/>
                <a:ea typeface="Pretendard"/>
              </a:rPr>
              <a:t>법률 업종 적용</a:t>
            </a:r>
          </a:p>
        </p:txBody>
      </p:sp>
      <p:sp>
        <p:nvSpPr>
          <p:cNvPr id="19" name="Oval 18"/>
          <p:cNvSpPr/>
          <p:nvPr/>
        </p:nvSpPr>
        <p:spPr>
          <a:xfrm>
            <a:off x="6934200" y="4821936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245096" y="4736592"/>
            <a:ext cx="4108704" cy="5892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업종 스키마: LegalService · 전문가 스키마: Attorney.</a:t>
            </a:r>
          </a:p>
        </p:txBody>
      </p:sp>
      <p:sp>
        <p:nvSpPr>
          <p:cNvPr id="21" name="Oval 20"/>
          <p:cNvSpPr/>
          <p:nvPr/>
        </p:nvSpPr>
        <p:spPr>
          <a:xfrm>
            <a:off x="6934200" y="5557520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245096" y="5472175"/>
            <a:ext cx="4108704" cy="5892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버티컬 표면: 로톡·로앤굿 (병의원의 강남언니 자리).</a:t>
            </a:r>
          </a:p>
        </p:txBody>
      </p:sp>
      <p:sp>
        <p:nvSpPr>
          <p:cNvPr id="23" name="Oval 22"/>
          <p:cNvSpPr/>
          <p:nvPr/>
        </p:nvSpPr>
        <p:spPr>
          <a:xfrm>
            <a:off x="6934200" y="6293103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245096" y="6207759"/>
            <a:ext cx="4108704" cy="29463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E-E-A-T: 전관 경력·전문분야 등록을 텍스트로.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2359640" y="3374136"/>
            <a:ext cx="530352" cy="530352"/>
          </a:xfrm>
          <a:prstGeom prst="roundRect">
            <a:avLst>
              <a:gd name="adj" fmla="val 20689"/>
            </a:avLst>
          </a:prstGeom>
          <a:solidFill>
            <a:srgbClr val="EFE6FF"/>
          </a:solidFill>
          <a:ln w="12801">
            <a:solidFill>
              <a:srgbClr val="D9C4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2359640" y="4178807"/>
            <a:ext cx="44196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400" b="1" i="0" lang="ko-KR">
                <a:solidFill>
                  <a:srgbClr val="0A1128"/>
                </a:solidFill>
                <a:latin typeface="Pretendard"/>
                <a:ea typeface="Pretendard"/>
              </a:rPr>
              <a:t>항목마다 붙는 태그</a:t>
            </a:r>
          </a:p>
        </p:txBody>
      </p:sp>
      <p:sp>
        <p:nvSpPr>
          <p:cNvPr id="27" name="Oval 26"/>
          <p:cNvSpPr/>
          <p:nvPr/>
        </p:nvSpPr>
        <p:spPr>
          <a:xfrm>
            <a:off x="12359640" y="4821936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12670535" y="4736592"/>
            <a:ext cx="4108704" cy="29463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근거 등급: 실측 / 학술 / 벤더 / 추정.</a:t>
            </a:r>
          </a:p>
        </p:txBody>
      </p:sp>
      <p:sp>
        <p:nvSpPr>
          <p:cNvPr id="29" name="Oval 28"/>
          <p:cNvSpPr/>
          <p:nvPr/>
        </p:nvSpPr>
        <p:spPr>
          <a:xfrm>
            <a:off x="12359640" y="5262880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12670535" y="5177536"/>
            <a:ext cx="4108704" cy="29463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통제 가능성: 직접 / 영향 / 불가.</a:t>
            </a:r>
          </a:p>
        </p:txBody>
      </p:sp>
      <p:sp>
        <p:nvSpPr>
          <p:cNvPr id="31" name="Oval 30"/>
          <p:cNvSpPr/>
          <p:nvPr/>
        </p:nvSpPr>
        <p:spPr>
          <a:xfrm>
            <a:off x="12359640" y="5703824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2670535" y="5618479"/>
            <a:ext cx="4108704" cy="5892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0" lang="ko-KR">
                <a:solidFill>
                  <a:srgbClr val="4A5980"/>
                </a:solidFill>
                <a:latin typeface="Pretendard"/>
                <a:ea typeface="Pretendard"/>
              </a:rPr>
              <a:t>채점 방식: 자동 / 반자동 / 수동. 자동 항목은 Edge Function으로 이식.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43000" y="1938528"/>
            <a:ext cx="16002000" cy="4297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1950" b="1" i="0" lang="ko-KR" spc="300">
                <a:solidFill>
                  <a:srgbClr val="4F1DA1"/>
                </a:solidFill>
                <a:latin typeface="Pretendard"/>
                <a:ea typeface="Pretendard"/>
              </a:rPr>
              <a:t>NEXT STEP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2715768"/>
            <a:ext cx="16002000" cy="292607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>
              <a:lnSpc>
                <a:spcPct val="98000"/>
              </a:lnSpc>
            </a:pPr>
            <a:r>
              <a:rPr sz="9600" b="1" i="0" lang="ko-KR">
                <a:solidFill>
                  <a:srgbClr val="0A1128"/>
                </a:solidFill>
                <a:latin typeface="Pretendard"/>
                <a:ea typeface="Pretendard"/>
              </a:rPr>
              <a:t>WAF 한 줄이 </a:t>
            </a:r>
          </a:p>
          <a:p>
            <a:pPr>
              <a:lnSpc>
                <a:spcPct val="98000"/>
              </a:lnSpc>
            </a:pPr>
            <a:r>
              <a:rPr sz="9600" b="1" i="0" lang="ko-KR">
                <a:solidFill>
                  <a:srgbClr val="0A1128"/>
                </a:solidFill>
                <a:latin typeface="Pretendard"/>
                <a:ea typeface="Pretendard"/>
              </a:rPr>
              <a:t>총점을 가르고 있습니다.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5961888"/>
            <a:ext cx="1600200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2775" b="0" i="0" lang="ko-KR">
                <a:solidFill>
                  <a:srgbClr val="4A5980"/>
                </a:solidFill>
                <a:latin typeface="Pretendard"/>
                <a:ea typeface="Pretendard"/>
              </a:rPr>
              <a:t>메인 도메인에서 AI 검색봇을 허용하는 데 1일. 그 다음 canonical·sameAs·전화번호 통일까지 1주.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143000" y="6922007"/>
            <a:ext cx="2350008" cy="832104"/>
          </a:xfrm>
          <a:prstGeom prst="roundRect">
            <a:avLst>
              <a:gd name="adj" fmla="val 10989"/>
            </a:avLst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43000" y="6922007"/>
            <a:ext cx="2350008" cy="8321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950" b="1" i="0" lang="ko-KR">
                <a:solidFill>
                  <a:srgbClr val="FFFFFF"/>
                </a:solidFill>
                <a:latin typeface="Pretendard"/>
                <a:ea typeface="Pretendard"/>
              </a:rPr>
              <a:t>P0 착수하기 →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675887" y="6922007"/>
            <a:ext cx="2852928" cy="832104"/>
          </a:xfrm>
          <a:prstGeom prst="roundRect">
            <a:avLst>
              <a:gd name="adj" fmla="val 10989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675887" y="6922007"/>
            <a:ext cx="2852928" cy="83210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950" b="1" i="0" lang="ko-KR">
                <a:solidFill>
                  <a:srgbClr val="0A1128"/>
                </a:solidFill>
                <a:latin typeface="Pretendard"/>
                <a:ea typeface="Pretendard"/>
              </a:rPr>
              <a:t>리포트 페이지 보기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3000" y="9400032"/>
            <a:ext cx="54864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r>
              <a:rPr sz="3000" b="1" i="0" lang="ko-KR" spc="300">
                <a:solidFill>
                  <a:srgbClr val="0A1128"/>
                </a:solidFill>
                <a:latin typeface="Playfair Display"/>
                <a:ea typeface="Pretendard"/>
              </a:rPr>
              <a:t>INFINITH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9491472"/>
            <a:ext cx="7086600" cy="4480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2025" b="0" i="0" lang="ko-KR">
                <a:solidFill>
                  <a:srgbClr val="6B7A9E"/>
                </a:solidFill>
                <a:latin typeface="Pretendard"/>
                <a:ea typeface="Pretendard"/>
              </a:rPr>
              <a:t>infinith.kr · hello@infinith.kr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