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PROOF OF CONCEPT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Discovery,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AEO / GEO.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× INFINITH · AI 답변엔진 노출 구축 검증 제안 · 2026.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Proposal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WHY NOW · AEO / GEO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고객은 이미 AI에게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병원을 묻습니다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검색은 링크 목록에서 하나의 답변으로 바뀌었습니다.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답변에 인용되지 못한 병원은 비교 대상에도 오르지 못합니다.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01 · Why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16093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16093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시장의 변화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검색이 답변으로 바뀌었다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ChatGPT·Perplexity·네이버 AI 브리핑이 병원을 직접 추천. 클릭 없이 답변만 소비되는 비중이 커지는 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AI는 인용으로만 노출한다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답변엔진은 크롤링 가능한 오픈웹 근거를 골라 인용. 광고 입찰이 없어 근거를 먼저 갖춘 병원이 선점.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네이버 자산은 기여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네이버 블로그·플레이스는 robots.txt로 AI 크롤러를 전면 차단(2026-08 실측). 기존 네이버 마케팅이 AI 답변에 닿지 않음.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42900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4290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뷰성형외과 실측 · 50 / 100 · 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읽을 수는 있다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AI 검색봇 12종을 전부 허용. 크롤러 접근성 98%로 기술적 전제는 이미 확보.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FAQ 0개, 정의문 0개. 답변 인용 가능 콘텐츠 점수 28%.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성과를 잴 수도 없다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AI 유입 측정 인프라 0%. AI가 보내는 환자를 세는 장치 자체가 아직 없음.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OUR OFFERING · AI DISCOVERY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진단하고, 구축하고,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숫자로 증명합니다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AI Discovery는 36개 항목 실측 진단, 우선순위 구축, 반복 측정 보고까지 한 파이프라인으로 제공합니다.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02 · Offering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3364992"/>
            <a:ext cx="5886205" cy="5733288"/>
          </a:xfrm>
          <a:prstGeom prst="roundRect">
            <a:avLst>
              <a:gd name="adj" fmla="val 95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land_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410712"/>
            <a:ext cx="5794765" cy="56418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303525" y="3410712"/>
            <a:ext cx="9841474" cy="5641848"/>
          </a:xfrm>
          <a:prstGeom prst="roundRect">
            <a:avLst>
              <a:gd name="adj" fmla="val 1944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69285" y="3776472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1 · Audit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9285" y="4242816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AEO/GEO 기준표 v1.0으로 36개 항목 실측. 뷰성형외과 1차 진단 완료, 50점 등급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285" y="4896612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2 · 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9285" y="5362955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스키마 삽입, NAP 통일, 정의문·FAQ 구축. AI가 인용할 근거를 홈페이지에 만듭니다.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69285" y="6016751"/>
            <a:ext cx="9109954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STEP 3 · Prove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9285" y="6483095"/>
            <a:ext cx="9109954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GA4·서버로그·반복 스팟체크 설치. 언급률과 신뢰구간으로만 보고합니다.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YOU GET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8주 후, 이렇게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달라집니다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목표는 두 가지입니다. 인용될 기술적 전제를 완성하고, AI가 보내는 환자를 처음으로 계측합니다.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Outcome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50 → 61+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등급 C에서 B로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유입 측정 인프라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현재 0%. GA4·서버로그 설치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검증 항목 커버리지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36 / 36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미검증 4개를 계정 연동으로 해소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강남언니 후기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19,316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기존 자산을 AI 인용 표면으로 연결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F7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925" b="0" i="0" lang="ko-KR">
                <a:solidFill>
                  <a:srgbClr val="0A1128"/>
                </a:solidFill>
                <a:latin typeface="Pretendard"/>
                <a:ea typeface="Pretendard"/>
              </a:rPr>
              <a:t>스키마를 넣으면 인용된다고 약속하지 않습니다. 인용될 수 없는 이유를 전부 제거하고, 결과를 반복 측정으로 증명합니다.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 lang="ko-KR">
                <a:solidFill>
                  <a:srgbClr val="6B7A9E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1 / 5 · 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인용할 근거가 없습니다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04 · Report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13421" y="3749040"/>
            <a:ext cx="8061157" cy="5349240"/>
          </a:xfrm>
          <a:prstGeom prst="roundRect">
            <a:avLst>
              <a:gd name="adj" fmla="val 1025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land_re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141" y="3794760"/>
            <a:ext cx="7969718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REPORT 2 / 5 · WHAT AI SEES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내용입니다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05 · Report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513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80176"/>
            <a:ext cx="7132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6339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10031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513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80176"/>
            <a:ext cx="713232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6339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100316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3 / 5 · 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범위를 정리했습니다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06 · Report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302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23951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143500"/>
            <a:ext cx="4304995" cy="3314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71728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621274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미검증 4개는 계정 접근으로 1일 안에 채웁니다.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REPORT 4 / 5 · 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것을 나눴습니다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07 · Report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7036308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WordPress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7045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51383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417820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32307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227064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71323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7036308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REPORT 5 / 5 · 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C에서 B로 올립니다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08 · Report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1 / 5 · HOW TO READ TWO SCORES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진단 50점과 랭킹 2위는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같은 사실입니다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보고서 점수는 인용될 준비(원인)를, TOP50 랭킹 점수는 실제 등장(결과)을 잽니다.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뷰성형외과는 만점 840점 기준 23점, 168번의 답변 기회 중 6번 등장했습니다.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09 · Appendix · Two Scores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10380268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794760"/>
            <a:ext cx="5347411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160520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/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4160520"/>
            <a:ext cx="3931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진단 점수 (보고서)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52360" y="416052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랭킹 점수 (TOP50)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8760" y="4562856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08760" y="4727448"/>
            <a:ext cx="19202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재는 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4727448"/>
            <a:ext cx="38404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인용될 준비가 됐는가 (원인)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60" y="4727448"/>
            <a:ext cx="3931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실제 답변에 등장했는가 (결과)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08760" y="522122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5294376"/>
            <a:ext cx="19202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계산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40" y="5294376"/>
            <a:ext cx="38404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체크리스트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360" y="5294376"/>
            <a:ext cx="3931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84문항 × 2엔진, 등장 순위 가중 합산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78815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861304"/>
            <a:ext cx="19202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만점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5861304"/>
            <a:ext cx="38404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100점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52360" y="5861304"/>
            <a:ext cx="3931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840점 (전 답변 1위 등장 시)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635508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08760" y="6428232"/>
            <a:ext cx="192024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뷰성형외과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0440" y="6428232"/>
            <a:ext cx="38404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50점 · 등급 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60" y="6428232"/>
            <a:ext cx="393192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23점 · 2위 (등장률 3.6%, 만점 대비 2.7%)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63348" y="4160520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같이 읽는 법</a:t>
            </a:r>
          </a:p>
        </p:txBody>
      </p:sp>
      <p:sp>
        <p:nvSpPr>
          <p:cNvPr id="29" name="Oval 28"/>
          <p:cNvSpPr/>
          <p:nvPr/>
        </p:nvSpPr>
        <p:spPr>
          <a:xfrm>
            <a:off x="12163348" y="481431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474244" y="4718304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2위는 빈 판의 상대 순위. 1위 디에이성형외과도 28/840.</a:t>
            </a:r>
          </a:p>
        </p:txBody>
      </p:sp>
      <p:sp>
        <p:nvSpPr>
          <p:cNvPr id="31" name="Oval 30"/>
          <p:cNvSpPr/>
          <p:nvPr/>
        </p:nvSpPr>
        <p:spPr>
          <a:xfrm>
            <a:off x="12163348" y="562356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474244" y="5527548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진단에서 낮았던 B·C는 시술·가격 질문 등장 0회로, 높았던 D 표면은 23점 전부로 실증.</a:t>
            </a:r>
          </a:p>
        </p:txBody>
      </p:sp>
      <p:sp>
        <p:nvSpPr>
          <p:cNvPr id="33" name="Oval 32"/>
          <p:cNvSpPr/>
          <p:nvPr/>
        </p:nvSpPr>
        <p:spPr>
          <a:xfrm>
            <a:off x="12163348" y="64328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2474244" y="6336792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현재 순위의 근거는 남의 표면과 멈춘 블로그. 콘텐츠를 갖추면 1위 선점이 가능한 시점.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2 / 5 · USER QUESTION BANK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환자의 질문 120개를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먼저 만들었습니다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잠재 환자가 AI에게 실제로 묻는 문장을 퍼널 4단계(인지·탐색·비교·결정)로 설계했습니다.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질문마다 진단 실측 기준의 예상 판정을 붙여, 구축 전후 비교의 기준선으로 씁니다.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10 · Appendix · Question Bank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10380268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794760"/>
            <a:ext cx="5347411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16052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416052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문항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4160520"/>
            <a:ext cx="6126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대표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8760" y="4562856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08760" y="4727448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브랜드 직접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4727448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4727448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어때? 믿을만한 병원이야?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08760" y="51663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5239512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위치·운영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40" y="5239512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9240" y="5239512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진료시간 어떻게 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567842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08760" y="5751576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지역 추천·비교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5751576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49240" y="5751576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 어디야?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08760" y="61904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08760" y="6263640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시술 정보 7분야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6263640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6263640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가슴 보형물 종류 뭐가 있어?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670255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6775704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신뢰·안전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34840" y="6775704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9240" y="6775704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성형외과 고를 때 뭘 확인해야 해?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8760" y="721461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508760" y="7287768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가격·이벤트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34840" y="7287768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49240" y="7287768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지금 하는 이벤트 있어?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508760" y="772668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08760" y="7799832"/>
            <a:ext cx="28346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1" i="0" lang="ko-KR">
                <a:solidFill>
                  <a:srgbClr val="0A1128"/>
                </a:solidFill>
                <a:latin typeface="Pretendard"/>
                <a:ea typeface="Pretendard"/>
              </a:rPr>
              <a:t>후기·평판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34840" y="7799832"/>
            <a:ext cx="82296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49240" y="7799832"/>
            <a:ext cx="603504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2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실제 후기 어때?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163348" y="4160520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설계 원칙</a:t>
            </a:r>
          </a:p>
        </p:txBody>
      </p:sp>
      <p:sp>
        <p:nvSpPr>
          <p:cNvPr id="41" name="Oval 40"/>
          <p:cNvSpPr/>
          <p:nvPr/>
        </p:nvSpPr>
        <p:spPr>
          <a:xfrm>
            <a:off x="12163348" y="481431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2474244" y="4718304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검색 키워드가 아니라 채팅형 AI에 입력하는 구어체 문장.</a:t>
            </a:r>
          </a:p>
        </p:txBody>
      </p:sp>
      <p:sp>
        <p:nvSpPr>
          <p:cNvPr id="43" name="Oval 42"/>
          <p:cNvSpPr/>
          <p:nvPr/>
        </p:nvSpPr>
        <p:spPr>
          <a:xfrm>
            <a:off x="12163348" y="562356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2474244" y="5527548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브랜드 질문 36개, 논브랜드 질문 84개. 승부처는 병원 이름을 모르는 환자의 84개.</a:t>
            </a:r>
          </a:p>
        </p:txBody>
      </p:sp>
      <p:sp>
        <p:nvSpPr>
          <p:cNvPr id="45" name="Oval 44"/>
          <p:cNvSpPr/>
          <p:nvPr/>
        </p:nvSpPr>
        <p:spPr>
          <a:xfrm>
            <a:off x="12163348" y="64328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2474244" y="6336792"/>
            <a:ext cx="4304995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사전판정: 인용 기대 5, 불안정 35, 인용 불가 80.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APPENDIX 3 / 5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두 답변엔진에 120문항을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전부 실측했습니다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FFFFFF"/>
                </a:solidFill>
                <a:latin typeface="Pretendard"/>
                <a:ea typeface="Pretendard"/>
              </a:rPr>
              <a:t>OpenAI와 Perplexity 정식 API로 서울 위치를 고정하고, 질문 원문 그대로 1회씩 질의했습니다.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11 · Appendix ·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410712"/>
            <a:ext cx="3794760" cy="2331720"/>
          </a:xfrm>
          <a:prstGeom prst="roundRect">
            <a:avLst>
              <a:gd name="adj" fmla="val 4705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CHATGPT · 브랜드 질문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97%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36문항 중 35문항 언급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CHATGPT · 논브랜드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11%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84문항 중 10문항 언급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PERPLEXITY · 브랜드 질문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100%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36문항 중 36문항 언급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377647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PERPLEXITY · 논브랜드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279392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layfair Display"/>
                <a:ea typeface="Pretendard"/>
              </a:rPr>
              <a:t>3%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392674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AF90FF"/>
                </a:solidFill>
                <a:latin typeface="Pretendard"/>
                <a:ea typeface="Pretendard"/>
              </a:rPr>
              <a:t>84문항 중 3문항 언급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3000" y="6062472"/>
            <a:ext cx="16002000" cy="1673352"/>
          </a:xfrm>
          <a:prstGeom prst="rect">
            <a:avLst/>
          </a:prstGeom>
          <a:solidFill>
            <a:srgbClr val="0F1B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3000" y="6062472"/>
            <a:ext cx="36576" cy="1673352"/>
          </a:xfrm>
          <a:prstGeom prst="rect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399032" y="6291072"/>
            <a:ext cx="15544800" cy="850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sz="1925" b="0" i="0" lang="ko-KR">
                <a:solidFill>
                  <a:srgbClr val="FFFFFF"/>
                </a:solidFill>
                <a:latin typeface="Pretendard"/>
                <a:ea typeface="Pretendard"/>
              </a:rPr>
              <a:t>소비자 UI 자동 조회는 약관 위반이라 쓰지 않았습니다. 정식 API 측정과 반복 스팟체크로만 보고합니다.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9032" y="7187184"/>
            <a:ext cx="1554480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 i="0" lang="ko-KR">
                <a:solidFill>
                  <a:srgbClr val="8F9DC0"/>
                </a:solidFill>
                <a:latin typeface="Pretendard"/>
                <a:ea typeface="Pretendard"/>
              </a:rPr>
              <a:t>INFINITH 정직성 규약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4 / 5 ·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이름을 모르는 환자에게는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존재하지 않습니다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병원명을 아는 환자의 질문에는 두 엔진 모두 답합니다.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병원을 찾는 질문에서는 경쟁 병원이 추천 자리를 가져갑니다.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12 · Appendix · Findings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81160" y="3794760"/>
            <a:ext cx="7863840" cy="5257800"/>
          </a:xfrm>
          <a:prstGeom prst="roundRect">
            <a:avLst>
              <a:gd name="adj" fmla="val 2086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4160520"/>
            <a:ext cx="3191256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60520"/>
            <a:ext cx="31912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브랜드 질문 · 언급 97~100%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이름을 대면 답한다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뷰성형외과를 지목한 36문항은 위치·평점·안전 정보까지 서술. 인지도 문제는 아님.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근거는 남의 표면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인용 출처는 강남언니·GetCareKorea·뉴스. 자사 홈페이지가 근거로 쓰인 답변은 예외적.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오답 위험 실증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4160520"/>
            <a:ext cx="3127248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46920" y="4160520"/>
            <a:ext cx="312724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논브랜드 질문 · 언급 3~11%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83717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추천 목록에 없다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0352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추천·비교·시술 정보 84문항에서 Perplexity 3문항, ChatGPT 10문항만 뷰를 언급.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630021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경쟁 병원이 선점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76656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Perplexity 추천은 디에이 4회, 우리 4회, 바노바기·JK 각 3회. 아이디병원은 1순위 2회.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763256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시술 정보 질문 전멸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8229600"/>
            <a:ext cx="7132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가격·회복기간·보형물 비교 질문에서 인용 0. FAQ 0개, HTML 표 0개의 직접 결과.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APPENDIX 5 / 5 · KEY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멈춘 블로그가 아직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인용되고 있습니다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ChatGPT가 논브랜드 질문에서 뷰성형외과를 인용한 드문 사례의 출처는 2024년 5월에 멈춘 자사 블로그였습니다.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13 · Appendix · Evidence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6843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993879" y="3410712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50876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발견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실측 사례 C-02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강남에서 가슴성형 잘하는 병원을 묻자 뷰성형외과가 2순위로 등장.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인용 출처는 blog.viewclinic.com. 2024-05 이후 갱신이 멈춘 블로그.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F1DA1"/>
                </a:solidFill>
                <a:latin typeface="Pretendard"/>
                <a:ea typeface="Pretendard"/>
              </a:rPr>
              <a:t>해석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텍스트 자산은 인용된다</a:t>
            </a:r>
          </a:p>
        </p:txBody>
      </p:sp>
      <p:sp>
        <p:nvSpPr>
          <p:cNvPr id="20" name="Oval 19"/>
          <p:cNvSpPr/>
          <p:nvPr/>
        </p:nvSpPr>
        <p:spPr>
          <a:xfrm>
            <a:off x="693420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45096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 1,064개보다 오래된 블로그 글이 인용에 기여.</a:t>
            </a:r>
          </a:p>
        </p:txBody>
      </p:sp>
      <p:sp>
        <p:nvSpPr>
          <p:cNvPr id="22" name="Oval 21"/>
          <p:cNvSpPr/>
          <p:nvPr/>
        </p:nvSpPr>
        <p:spPr>
          <a:xfrm>
            <a:off x="693420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45096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답변엔진은 크롤링 가능한 텍스트만 근거로 쓴다는 직접 증거.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359640" y="3776472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359640" y="3776472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함의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59640" y="4453128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P1 콘텐츠의 근거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51069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5010912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정의문·FAQ·비교표가 생기면 논브랜드 언급률이 움직입니다.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9161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820156"/>
            <a:ext cx="4108704" cy="6629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800" b="0" i="0" lang="ko-KR">
                <a:solidFill>
                  <a:srgbClr val="4A5980"/>
                </a:solidFill>
                <a:latin typeface="Pretendard"/>
                <a:ea typeface="Pretendard"/>
              </a:rPr>
              <a:t>8주 재측정에서 같은 120문항으로 변화를 확인합니다.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 · POC PROPOSAL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진단은 끝났습니다.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8주로 증명하겠습니다.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8주 구축과 재진단으로 C를 B로 올리고, 전 과정을 숫자로 보고합니다.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696772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20240" y="696772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696772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본 제안서와 36개 항목 진단 리포트 전문을 검토합니다.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751636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751636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계정 연동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751636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GA4·서버로그·GSC·Bing 권한 공유 시 미검증 4개 항목을 1일 안에 확정합니다.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8065007"/>
            <a:ext cx="685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4F1DA1"/>
                </a:solidFill>
                <a:latin typeface="Pretendard"/>
                <a:ea typeface="Pretendard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8065007"/>
            <a:ext cx="19202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킥오프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8065007"/>
            <a:ext cx="131673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0" i="0" lang="ko-KR">
                <a:solidFill>
                  <a:srgbClr val="4A5980"/>
                </a:solidFill>
                <a:latin typeface="Pretendard"/>
                <a:ea typeface="Pretendard"/>
              </a:rPr>
              <a:t>W1 스키마·NAP·측정 인프라 설치부터 착수합니다.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