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088136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∞  PROOF OF CONCEPT · POC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865376"/>
            <a:ext cx="16459200" cy="6400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sz="15000" b="1" i="1" lang="ko-KR">
                <a:solidFill>
                  <a:srgbClr val="000000"/>
                </a:solidFill>
                <a:latin typeface="Playfair Display"/>
                <a:ea typeface="Pretendard"/>
              </a:rPr>
              <a:t>AI </a:t>
            </a:r>
            <a:r>
              <a:rPr sz="15000" b="1" i="0" lang="ko-KR">
                <a:solidFill>
                  <a:srgbClr val="000000"/>
                </a:solidFill>
                <a:latin typeface="Playfair Display"/>
                <a:ea typeface="Pretendard"/>
              </a:rPr>
              <a:t>Discovery,</a:t>
            </a:r>
          </a:p>
          <a:p>
            <a:pPr>
              <a:lnSpc>
                <a:spcPct val="95000"/>
              </a:lnSpc>
            </a:pPr>
            <a:r>
              <a:rPr sz="15000" b="1" i="0" lang="ko-KR">
                <a:solidFill>
                  <a:srgbClr val="000000"/>
                </a:solidFill>
                <a:latin typeface="Playfair Display"/>
                <a:ea typeface="Pretendard"/>
              </a:rPr>
              <a:t>AEO / GEO.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668512"/>
            <a:ext cx="109728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775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 × INFINITH · AI 답변엔진 노출 구축 검증 제안 · 2026. 09.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1832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000" b="1" i="0" lang="ko-KR" spc="300">
                <a:solidFill>
                  <a:srgbClr val="0A1128"/>
                </a:solidFill>
                <a:latin typeface="Playfair Display"/>
                <a:ea typeface="Pretendard"/>
              </a:rPr>
              <a:t>INFINITH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25" b="0" i="0" lang="ko-KR">
                <a:solidFill>
                  <a:srgbClr val="6B7A9E"/>
                </a:solidFill>
                <a:latin typeface="Pretendard"/>
                <a:ea typeface="Pretendard"/>
              </a:rPr>
              <a:t>AI Discovery Proposal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WHY NOW · AEO / GEO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고객은 이미 AI에게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병원을 묻습니다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FFFFFF"/>
                </a:solidFill>
                <a:latin typeface="Pretendard"/>
                <a:ea typeface="Pretendard"/>
              </a:rPr>
              <a:t>검색은 링크 목록에서 하나의 답변으로 바뀌었습니다.</a:t>
            </a:r>
          </a:p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FFFFFF"/>
                </a:solidFill>
                <a:latin typeface="Pretendard"/>
                <a:ea typeface="Pretendard"/>
              </a:rPr>
              <a:t>답변에 인용되지 못한 병원은 비교 대상에도 오르지 못합니다.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01 · Why 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8116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4160520"/>
            <a:ext cx="1609344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4160520"/>
            <a:ext cx="16093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3A3F7C"/>
                </a:solidFill>
                <a:latin typeface="Pretendard"/>
                <a:ea typeface="Pretendard"/>
              </a:rPr>
              <a:t>시장의 변화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83717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검색이 답변으로 바뀌었다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0352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ChatGPT·Perplexity·네이버 AI 브리핑이 병원을 직접 추천. 클릭 없이 답변만 소비되는 비중이 커지는 중.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630021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AI는 인용으로만 노출한다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76656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답변엔진은 크롤링 가능한 오픈웹 근거를 골라 인용. 광고 입찰이 없어 근거를 먼저 갖춘 병원이 선점.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776325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네이버 자산은 기여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822960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네이버 블로그·플레이스는 robots.txt로 AI 크롤러를 전면 차단(2026-08 실측). 기존 네이버 마케팅이 AI 답변에 닿지 않음.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46920" y="4160520"/>
            <a:ext cx="3429000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46920" y="4160520"/>
            <a:ext cx="342900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뷰성형외과 실측 · 50 / 100 · 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83717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읽을 수는 있다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30352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robots.txt가 AI 검색봇 12종을 전부 허용. 크롤러 접근성 98%로 기술적 전제는 이미 확보.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630021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인용할 근거가 없다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76656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MedicalClinic 스키마 없음, FAQ 0개, 정의문 0개. 답변 인용 가능 콘텐츠 점수 28%.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76325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성과를 잴 수도 없다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822960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AI 유입 측정 인프라 0%. AI가 보내는 환자를 세는 장치 자체가 아직 없음.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OUR OFFERING · AI DISCOVERY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진단하고, 구축하고,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숫자로 증명합니다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AI Discovery는 36개 항목 실측 진단, 우선순위 구축, 반복 측정 보고까지 한 파이프라인으로 제공합니다.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02 · Offering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7280" y="3364992"/>
            <a:ext cx="5886205" cy="5733288"/>
          </a:xfrm>
          <a:prstGeom prst="roundRect">
            <a:avLst>
              <a:gd name="adj" fmla="val 95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8" name="Picture 7" descr="land_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410712"/>
            <a:ext cx="5794765" cy="56418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303525" y="3410712"/>
            <a:ext cx="9841474" cy="5641848"/>
          </a:xfrm>
          <a:prstGeom prst="roundRect">
            <a:avLst>
              <a:gd name="adj" fmla="val 1944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69285" y="3776472"/>
            <a:ext cx="9109954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STEP 1 · Audit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9285" y="4242816"/>
            <a:ext cx="9109954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AEO/GEO 기준표 v1.0으로 36개 항목 실측. 뷰성형외과 1차 진단 완료, 50점 등급 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9285" y="4896612"/>
            <a:ext cx="9109954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STEP 2 · Build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69285" y="5362955"/>
            <a:ext cx="9109954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스키마 삽입, NAP 통일, 정의문·FAQ 구축. AI가 인용할 근거를 홈페이지에 만듭니다.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69285" y="6016751"/>
            <a:ext cx="9109954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STEP 3 · Prove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69285" y="6483095"/>
            <a:ext cx="9109954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GA4·서버로그·반복 스팟체크 설치. 언급률과 신뢰구간으로만 보고합니다.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WHAT YOU GET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8주 후, 이렇게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달라집니다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목표는 두 가지입니다. 인용될 기술적 전제를 완성하고, AI가 보내는 환자를 처음으로 계측합니다.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03 · Outcome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21208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28116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335024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AI ANSWER READINESS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50 → 61+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등급 C에서 B로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AI 유입 측정 인프라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100%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현재 0%. GA4·서버로그 설치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4692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검증 항목 커버리지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36 / 36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미검증 4개를 계정 연동으로 해소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강남언니 후기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19,316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기존 자산을 AI 인용 표면으로 연결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43000" y="6062472"/>
            <a:ext cx="16002000" cy="1673352"/>
          </a:xfrm>
          <a:prstGeom prst="rect">
            <a:avLst/>
          </a:prstGeom>
          <a:solidFill>
            <a:srgbClr val="F7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43000" y="6062472"/>
            <a:ext cx="36576" cy="1673352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399032" y="6291072"/>
            <a:ext cx="15544800" cy="8503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925" b="0" i="0" lang="ko-KR">
                <a:solidFill>
                  <a:srgbClr val="0A1128"/>
                </a:solidFill>
                <a:latin typeface="Pretendard"/>
                <a:ea typeface="Pretendard"/>
              </a:rPr>
              <a:t>스키마를 넣으면 인용된다고 약속하지 않습니다. 인용될 수 없는 이유를 전부 제거하고, 결과를 반복 측정으로 증명합니다.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9032" y="7187184"/>
            <a:ext cx="1554480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 lang="ko-KR">
                <a:solidFill>
                  <a:srgbClr val="6B7A9E"/>
                </a:solidFill>
                <a:latin typeface="Pretendard"/>
                <a:ea typeface="Pretendard"/>
              </a:rPr>
              <a:t>INFINITH 정직성 규약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REPORT 1 / 5 · 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읽을 수는 있지만,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인용할 근거가 없습니다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36개 항목 중 32개를 실측했고, 오너 계정이 필요한 4개는 점수 분모에서 제외했습니다.</a:t>
            </a:r>
          </a:p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접근성(A) 98%와 표면(D) 68%는 양호. 엔티티(B) 25%와 콘텐츠(C) 28%가 총점을 끌어내립니다.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04 · Report ·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13421" y="3749040"/>
            <a:ext cx="8061157" cy="5349240"/>
          </a:xfrm>
          <a:prstGeom prst="roundRect">
            <a:avLst>
              <a:gd name="adj" fmla="val 102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8" name="Picture 7" descr="land_repo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141" y="3794760"/>
            <a:ext cx="7969718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REPORT 2 / 5 · WHAT AI SEES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문제는 차단이 아니라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내용입니다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05 · Report ·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크롤러 접근 정상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robots.txt가 OAI-SearchBot·PerplexityBot 등 12종을 허용. Cloudflare 차단 없음.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513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서버 렌더링 본문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80176"/>
            <a:ext cx="713232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WordPress가 본문을 서버에서 렌더. JS 없이 10,757자 추출.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6339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강남언니·YouTube 활발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7100316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강남언니 후기 19,316건, 의료진 26명. YouTube 채널이 영상을 꾸준히 발행.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누구인지 확정 불가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MedicalClinic 스키마 없음, sameAs 비어 있음. 시술 목록 JSON-LD는 문법 오류로 무효.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513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인용할 문장 없음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980176"/>
            <a:ext cx="713232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H1 5개가 전부 영문 라벨. FAQ 0개, HTML 표 0개, 정의문 0개.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6339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표면 간 NAP 불일치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100316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GBP에 전화번호 없음. 웹사이트가 viewplasticsurgery.com. 주소 표기 3종.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REPORT 3 / 5 · SCORECARD · 6 CATEGORIES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카테고리별 점수와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검증 범위를 정리했습니다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점수는 검증된 항목만으로 정규화했습니다. 미검증 항목을 확인하면 총점이 바뀔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06 · Report · Scorecard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10380268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797588" y="3410712"/>
            <a:ext cx="5347411" cy="53949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776472"/>
            <a:ext cx="4206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3776472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배점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3776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획득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776472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검증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2680" y="3776472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판정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4178808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343400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A · AI 크롤러 접근성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4343400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4343400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16.7 /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343400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6 /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12680" y="432511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12680" y="4325112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08760" y="4837176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508760" y="4910328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B · 엔티티 식별·구조화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0" y="4910328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4910328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5.0 /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32520" y="4910328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7 / 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012680" y="4892040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012680" y="4892040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8760" y="540410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508760" y="5477256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C · 답변 인용 가능 콘텐츠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15000" y="5477256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03720" y="5477256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7.0 / 25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32520" y="5477256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8 / 8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012680" y="5458968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012680" y="5458968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508760" y="597103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508760" y="6044184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D · AI 인용 표면 확보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5000" y="6044184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03720" y="6044184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13.7 / 20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32520" y="6044184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6 / 6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012680" y="6025896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012680" y="6025896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08760" y="653796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508760" y="6611112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E · AI 가시성 측정 인프라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15000" y="6611112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03720" y="6611112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0 /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732520" y="6611112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 / 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012680" y="6592824"/>
            <a:ext cx="987552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012680" y="6592824"/>
            <a:ext cx="98755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3A4B"/>
                </a:solidFill>
                <a:latin typeface="Pretendard"/>
                <a:ea typeface="Pretendard"/>
              </a:rPr>
              <a:t>미설치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08760" y="7104888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508760" y="7178040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F · 기술 위생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715000" y="7178040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03720" y="7178040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1.7 / 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732520" y="7178040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4 / 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012680" y="715975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0012680" y="7159752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163348" y="3776472"/>
            <a:ext cx="461589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읽는 법</a:t>
            </a:r>
          </a:p>
        </p:txBody>
      </p:sp>
      <p:sp>
        <p:nvSpPr>
          <p:cNvPr id="57" name="Oval 56"/>
          <p:cNvSpPr/>
          <p:nvPr/>
        </p:nvSpPr>
        <p:spPr>
          <a:xfrm>
            <a:off x="12163348" y="44302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2474244" y="4334256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획득 분모는 검증 항목의 배점 합. E는 미검증 3개라 분모가 2점뿐.</a:t>
            </a:r>
          </a:p>
        </p:txBody>
      </p:sp>
      <p:sp>
        <p:nvSpPr>
          <p:cNvPr id="59" name="Oval 58"/>
          <p:cNvSpPr/>
          <p:nvPr/>
        </p:nvSpPr>
        <p:spPr>
          <a:xfrm>
            <a:off x="12163348" y="523951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2474244" y="5143500"/>
            <a:ext cx="4304995" cy="3314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총점 44.1 / 89 = 50점, 등급 C.</a:t>
            </a:r>
          </a:p>
        </p:txBody>
      </p:sp>
      <p:sp>
        <p:nvSpPr>
          <p:cNvPr id="61" name="Oval 60"/>
          <p:cNvSpPr/>
          <p:nvPr/>
        </p:nvSpPr>
        <p:spPr>
          <a:xfrm>
            <a:off x="12163348" y="571728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2474244" y="5621274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미검증 4개는 계정 접근으로 1일 안에 채웁니다.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REPORT 4 / 5 · ACTION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즉시 고칠 것과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4주 안에 만들 것을 나눴습니다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07 · Report ·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1773936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3374136"/>
            <a:ext cx="177393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P0 · 1일~1주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엔티티·표면·측정</a:t>
            </a:r>
          </a:p>
        </p:txBody>
      </p:sp>
      <p:sp>
        <p:nvSpPr>
          <p:cNvPr id="12" name="Oval 11"/>
          <p:cNvSpPr/>
          <p:nvPr/>
        </p:nvSpPr>
        <p:spPr>
          <a:xfrm>
            <a:off x="1508760" y="47045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19656" y="4608576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깨진 JSON-LD 수정, MedicalClinic 스키마, sameAs 연결.</a:t>
            </a:r>
          </a:p>
        </p:txBody>
      </p:sp>
      <p:sp>
        <p:nvSpPr>
          <p:cNvPr id="14" name="Oval 13"/>
          <p:cNvSpPr/>
          <p:nvPr/>
        </p:nvSpPr>
        <p:spPr>
          <a:xfrm>
            <a:off x="1508760" y="551383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19656" y="5417820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GBP 전화번호 등록, 웹사이트를 viewclinic.com으로 교정.</a:t>
            </a:r>
          </a:p>
        </p:txBody>
      </p:sp>
      <p:sp>
        <p:nvSpPr>
          <p:cNvPr id="16" name="Oval 15"/>
          <p:cNvSpPr/>
          <p:nvPr/>
        </p:nvSpPr>
        <p:spPr>
          <a:xfrm>
            <a:off x="1508760" y="632307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819656" y="6227064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4개 표면 NAP를 한 글자까지 통일. 두 도메인 hreflang 연결.</a:t>
            </a:r>
          </a:p>
        </p:txBody>
      </p:sp>
      <p:sp>
        <p:nvSpPr>
          <p:cNvPr id="18" name="Oval 17"/>
          <p:cNvSpPr/>
          <p:nvPr/>
        </p:nvSpPr>
        <p:spPr>
          <a:xfrm>
            <a:off x="1508760" y="71323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19656" y="7036308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GA4 AI 채널그룹, 서버로그 IP 검증, GSC·Bing 등록.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34200" y="3374136"/>
            <a:ext cx="1591056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934200" y="3374136"/>
            <a:ext cx="159105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P1 · 4주 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420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콘텐츠 구조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47045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45096" y="4608576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핵심 페이지 첫 단락에 정의문. 시술별 FAQ 5~8개.</a:t>
            </a:r>
          </a:p>
        </p:txBody>
      </p:sp>
      <p:sp>
        <p:nvSpPr>
          <p:cNvPr id="25" name="Oval 24"/>
          <p:cNvSpPr/>
          <p:nvPr/>
        </p:nvSpPr>
        <p:spPr>
          <a:xfrm>
            <a:off x="6934200" y="551383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45096" y="5417820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페이지당 H1 1개 서술형. 비교표를 HTML table로.</a:t>
            </a:r>
          </a:p>
        </p:txBody>
      </p:sp>
      <p:sp>
        <p:nvSpPr>
          <p:cNvPr id="27" name="Oval 26"/>
          <p:cNvSpPr/>
          <p:nvPr/>
        </p:nvSpPr>
        <p:spPr>
          <a:xfrm>
            <a:off x="6934200" y="632307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45096" y="6227064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WordPress 업그레이드, alt 누락 111개 보완, HTML 무게 절감.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359640" y="3374136"/>
            <a:ext cx="1389888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359640" y="3374136"/>
            <a:ext cx="138988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P2 · 지속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5964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신선도·시딩</a:t>
            </a:r>
          </a:p>
        </p:txBody>
      </p:sp>
      <p:sp>
        <p:nvSpPr>
          <p:cNvPr id="32" name="Oval 31"/>
          <p:cNvSpPr/>
          <p:nvPr/>
        </p:nvSpPr>
        <p:spPr>
          <a:xfrm>
            <a:off x="12359640" y="47045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670535" y="4608576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dateModified 마크업 활성화, 월 1회 사이트 갱신.</a:t>
            </a:r>
          </a:p>
        </p:txBody>
      </p:sp>
      <p:sp>
        <p:nvSpPr>
          <p:cNvPr id="34" name="Oval 33"/>
          <p:cNvSpPr/>
          <p:nvPr/>
        </p:nvSpPr>
        <p:spPr>
          <a:xfrm>
            <a:off x="12359640" y="551383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2670535" y="5417820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유튜브 영상을 사이트 글로 전사해 신선도를 전달.</a:t>
            </a:r>
          </a:p>
        </p:txBody>
      </p:sp>
      <p:sp>
        <p:nvSpPr>
          <p:cNvPr id="36" name="Oval 35"/>
          <p:cNvSpPr/>
          <p:nvPr/>
        </p:nvSpPr>
        <p:spPr>
          <a:xfrm>
            <a:off x="12359640" y="632307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2670535" y="6227064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티스토리·언론 기고로 naver.com 외 언급 도메인 확보.</a:t>
            </a:r>
          </a:p>
        </p:txBody>
      </p:sp>
      <p:sp>
        <p:nvSpPr>
          <p:cNvPr id="38" name="Oval 37"/>
          <p:cNvSpPr/>
          <p:nvPr/>
        </p:nvSpPr>
        <p:spPr>
          <a:xfrm>
            <a:off x="12359640" y="71323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2670535" y="7036308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분기 1회 반복 측정. 언급률과 신뢰구간으로만 보고.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REPORT 5 / 5 · ROADMAP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8주 안에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C에서 B로 올립니다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08 · Report ·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스키마·NAP·측정 인프라 설치.
기준선 스팟체크 1회.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4536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W3–6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4536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정의문·FAQ·H1 재설계·HTML 표.
WordPress 업그레이드.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6072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W7–8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06072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재진단. 미검증 4개 반영해
총점 재산정.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APPENDIX 1 / 4 · USER QUESTION 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환자의 질문 120개를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먼저 만들었습니다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잠재 환자가 AI에게 실제로 묻는 문장을 퍼널 4단계(인지·탐색·비교·결정)로 설계했습니다.</a:t>
            </a:r>
          </a:p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질문마다 진단 실측 기준의 예상 판정을 붙여, 구축 전후 비교의 기준선으로 씁니다.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09 · Appendix · Question Bank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10380268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797588" y="3794760"/>
            <a:ext cx="5347411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416052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4160520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문항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9240" y="4160520"/>
            <a:ext cx="6126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대표 질문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08760" y="4562856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508760" y="4727448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브랜드 직접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4727448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9240" y="4727448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 어때? 믿을만한 병원이야?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08760" y="516636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5239512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위치·운영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4840" y="5239512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49240" y="5239512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 진료시간 어떻게 돼?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08760" y="567842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508760" y="5751576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지역 추천·비교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5751576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49240" y="5751576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강남에서 가슴성형 잘하는 병원 어디야?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08760" y="6190488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08760" y="6263640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시술 정보 7분야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34840" y="6263640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58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49240" y="6263640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가슴 보형물 종류 뭐가 있어?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8760" y="670255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508760" y="6775704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신뢰·안전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34840" y="6775704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49240" y="6775704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성형외과 고를 때 뭘 확인해야 해?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508760" y="7214616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508760" y="7287768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가격·이벤트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34840" y="7287768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49240" y="7287768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 지금 하는 이벤트 있어?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508760" y="772668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508760" y="7799832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후기·평판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34840" y="7799832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49240" y="7799832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 실제 후기 어때?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163348" y="4160520"/>
            <a:ext cx="461589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설계 원칙</a:t>
            </a:r>
          </a:p>
        </p:txBody>
      </p:sp>
      <p:sp>
        <p:nvSpPr>
          <p:cNvPr id="41" name="Oval 40"/>
          <p:cNvSpPr/>
          <p:nvPr/>
        </p:nvSpPr>
        <p:spPr>
          <a:xfrm>
            <a:off x="12163348" y="481431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2474244" y="4718304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검색 키워드가 아니라 채팅형 AI에 입력하는 구어체 문장.</a:t>
            </a:r>
          </a:p>
        </p:txBody>
      </p:sp>
      <p:sp>
        <p:nvSpPr>
          <p:cNvPr id="43" name="Oval 42"/>
          <p:cNvSpPr/>
          <p:nvPr/>
        </p:nvSpPr>
        <p:spPr>
          <a:xfrm>
            <a:off x="12163348" y="562356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2474244" y="5527548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브랜드 질문 36개, 논브랜드 질문 84개. 승부처는 병원 이름을 모르는 환자의 84개.</a:t>
            </a:r>
          </a:p>
        </p:txBody>
      </p:sp>
      <p:sp>
        <p:nvSpPr>
          <p:cNvPr id="45" name="Oval 44"/>
          <p:cNvSpPr/>
          <p:nvPr/>
        </p:nvSpPr>
        <p:spPr>
          <a:xfrm>
            <a:off x="12163348" y="64328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2474244" y="6336792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사전판정: 인용 기대 5, 불안정 35, 인용 불가 80.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APPENDIX 2 / 4 · 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두 답변엔진에 120문항을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전부 실측했습니다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FFFFFF"/>
                </a:solidFill>
                <a:latin typeface="Pretendard"/>
                <a:ea typeface="Pretendard"/>
              </a:rPr>
              <a:t>OpenAI와 Perplexity 정식 API로 서울 위치를 고정하고, 질문 원문 그대로 1회씩 질의했습니다.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10 · Appendix · Measurement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21208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28116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335024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CHATGPT · 브랜드 질문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layfair Display"/>
                <a:ea typeface="Pretendard"/>
              </a:rPr>
              <a:t>97%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AF90FF"/>
                </a:solidFill>
                <a:latin typeface="Pretendard"/>
                <a:ea typeface="Pretendard"/>
              </a:rPr>
              <a:t>36문항 중 35문항 언급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CHATGPT · 논브랜드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layfair Display"/>
                <a:ea typeface="Pretendard"/>
              </a:rPr>
              <a:t>11%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AF90FF"/>
                </a:solidFill>
                <a:latin typeface="Pretendard"/>
                <a:ea typeface="Pretendard"/>
              </a:rPr>
              <a:t>84문항 중 10문항 언급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4692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PERPLEXITY · 브랜드 질문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layfair Display"/>
                <a:ea typeface="Pretendard"/>
              </a:rPr>
              <a:t>100%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AF90FF"/>
                </a:solidFill>
                <a:latin typeface="Pretendard"/>
                <a:ea typeface="Pretendard"/>
              </a:rPr>
              <a:t>36문항 중 36문항 언급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PERPLEXITY · 논브랜드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layfair Display"/>
                <a:ea typeface="Pretendard"/>
              </a:rPr>
              <a:t>3%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AF90FF"/>
                </a:solidFill>
                <a:latin typeface="Pretendard"/>
                <a:ea typeface="Pretendard"/>
              </a:rPr>
              <a:t>84문항 중 3문항 언급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43000" y="6062472"/>
            <a:ext cx="16002000" cy="1673352"/>
          </a:xfrm>
          <a:prstGeom prst="rect">
            <a:avLst/>
          </a:prstGeom>
          <a:solidFill>
            <a:srgbClr val="0F1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43000" y="6062472"/>
            <a:ext cx="36576" cy="1673352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399032" y="6291072"/>
            <a:ext cx="15544800" cy="8503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925" b="0" i="0" lang="ko-KR">
                <a:solidFill>
                  <a:srgbClr val="FFFFFF"/>
                </a:solidFill>
                <a:latin typeface="Pretendard"/>
                <a:ea typeface="Pretendard"/>
              </a:rPr>
              <a:t>소비자 UI 자동 조회는 약관 위반이라 쓰지 않았습니다. 정식 API 측정과 반복 스팟체크로만 보고합니다.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9032" y="7187184"/>
            <a:ext cx="1554480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INFINITH 정직성 규약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APPENDIX 3 / 4 · FINDINGS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이름을 모르는 환자에게는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존재하지 않습니다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병원명을 아는 환자의 질문에는 두 엔진 모두 답합니다.</a:t>
            </a:r>
          </a:p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병원을 찾는 질문에서는 경쟁 병원이 추천 자리를 가져갑니다.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11 · Appendix · Findings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8116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4160520"/>
            <a:ext cx="3191256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4160520"/>
            <a:ext cx="319125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브랜드 질문 · 언급 97~100%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83717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이름을 대면 답한다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0352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뷰성형외과를 지목한 36문항은 위치·평점·안전 정보까지 서술. 인지도 문제는 아님.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630021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근거는 남의 표면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76656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인용 출처는 강남언니·GetCareKorea·뉴스. 자사 홈페이지가 근거로 쓰인 답변은 예외적.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776325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오답 위험 실증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822960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주차 질문에 Perplexity는 35대 무료로 정답, ChatGPT는 시설 없음으로 추측. 구조화 부재의 비용.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46920" y="4160520"/>
            <a:ext cx="3127248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46920" y="4160520"/>
            <a:ext cx="312724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논브랜드 질문 · 언급 3~11%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83717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추천 목록에 없다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30352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추천·비교·시술 정보 84문항에서 Perplexity 3문항, ChatGPT 10문항만 뷰를 언급.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630021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경쟁 병원이 선점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76656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Perplexity 추천은 디에이 4회, 우리 4회, 바노바기·JK 각 3회. 아이디병원은 1순위 2회.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76325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시술 정보 질문 전멸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822960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가격·회복기간·보형물 비교 질문에서 인용 0. FAQ 0개, HTML 표 0개의 직접 결과.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APPENDIX 4 / 4 · KEY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멈춘 블로그가 아직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인용되고 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ChatGPT가 논브랜드 질문에서 뷰성형외과를 인용한 드문 사례의 출처는 2024년 5월에 멈춘 자사 블로그였습니다.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12 · Appendix · Evidence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6843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199387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50876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3776472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3A3F7C"/>
                </a:solidFill>
                <a:latin typeface="Pretendard"/>
                <a:ea typeface="Pretendard"/>
              </a:rPr>
              <a:t>발견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453128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실측 사례 C-02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10692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19656" y="5010912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강남에서 가슴성형 잘하는 병원을 묻자 뷰성형외과가 2순위로 등장.</a:t>
            </a:r>
          </a:p>
        </p:txBody>
      </p:sp>
      <p:sp>
        <p:nvSpPr>
          <p:cNvPr id="15" name="Oval 14"/>
          <p:cNvSpPr/>
          <p:nvPr/>
        </p:nvSpPr>
        <p:spPr>
          <a:xfrm>
            <a:off x="1508760" y="59161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19656" y="5820156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인용 출처는 blog.viewclinic.com. 2024-05 이후 갱신이 멈춘 블로그.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3420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34200" y="3776472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F1DA1"/>
                </a:solidFill>
                <a:latin typeface="Pretendard"/>
                <a:ea typeface="Pretendard"/>
              </a:rPr>
              <a:t>해석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34200" y="4453128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텍스트 자산은 인용된다</a:t>
            </a:r>
          </a:p>
        </p:txBody>
      </p:sp>
      <p:sp>
        <p:nvSpPr>
          <p:cNvPr id="20" name="Oval 19"/>
          <p:cNvSpPr/>
          <p:nvPr/>
        </p:nvSpPr>
        <p:spPr>
          <a:xfrm>
            <a:off x="6934200" y="510692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245096" y="5010912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유튜브 영상 1,064개보다 오래된 블로그 글이 인용에 기여.</a:t>
            </a:r>
          </a:p>
        </p:txBody>
      </p:sp>
      <p:sp>
        <p:nvSpPr>
          <p:cNvPr id="22" name="Oval 21"/>
          <p:cNvSpPr/>
          <p:nvPr/>
        </p:nvSpPr>
        <p:spPr>
          <a:xfrm>
            <a:off x="6934200" y="59161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245096" y="5820156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답변엔진은 크롤링 가능한 텍스트만 근거로 쓴다는 직접 증거.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235964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2359640" y="3776472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함의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59640" y="4453128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P1 콘텐츠의 근거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510692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2670535" y="5010912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정의문·FAQ·비교표가 생기면 논브랜드 언급률이 움직입니다.</a:t>
            </a:r>
          </a:p>
        </p:txBody>
      </p:sp>
      <p:sp>
        <p:nvSpPr>
          <p:cNvPr id="29" name="Oval 28"/>
          <p:cNvSpPr/>
          <p:nvPr/>
        </p:nvSpPr>
        <p:spPr>
          <a:xfrm>
            <a:off x="12359640" y="59161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670535" y="5820156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8주 재측정에서 같은 120문항으로 변화를 확인합니다.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938528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NEXT STEP · POC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715768"/>
            <a:ext cx="16002000" cy="29260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8000"/>
              </a:lnSpc>
            </a:pPr>
            <a:r>
              <a:rPr sz="9600" b="1" i="0" lang="ko-KR">
                <a:solidFill>
                  <a:srgbClr val="0A1128"/>
                </a:solidFill>
                <a:latin typeface="Pretendard"/>
                <a:ea typeface="Pretendard"/>
              </a:rPr>
              <a:t>진단은 끝났습니다.</a:t>
            </a:r>
          </a:p>
          <a:p>
            <a:pPr>
              <a:lnSpc>
                <a:spcPct val="98000"/>
              </a:lnSpc>
            </a:pPr>
            <a:r>
              <a:rPr sz="9600" b="1" i="0" lang="ko-KR">
                <a:solidFill>
                  <a:srgbClr val="0A1128"/>
                </a:solidFill>
                <a:latin typeface="Pretendard"/>
                <a:ea typeface="Pretendard"/>
              </a:rPr>
              <a:t>8주로 증명하겠습니다.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5961888"/>
            <a:ext cx="160020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775" b="0" i="0" lang="ko-KR">
                <a:solidFill>
                  <a:srgbClr val="4A5980"/>
                </a:solidFill>
                <a:latin typeface="Pretendard"/>
                <a:ea typeface="Pretendard"/>
              </a:rPr>
              <a:t>8주 구축과 재진단으로 C를 B로 올리고, 전 과정을 숫자로 보고합니다.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6967727"/>
            <a:ext cx="685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>
                <a:solidFill>
                  <a:srgbClr val="4F1DA1"/>
                </a:solidFill>
                <a:latin typeface="Pretendard"/>
                <a:ea typeface="Pretendar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967727"/>
            <a:ext cx="19202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>
                <a:solidFill>
                  <a:srgbClr val="0A1128"/>
                </a:solidFill>
                <a:latin typeface="Pretendard"/>
                <a:ea typeface="Pretendard"/>
              </a:rPr>
              <a:t>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1920" y="6967727"/>
            <a:ext cx="1316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0" i="0" lang="ko-KR">
                <a:solidFill>
                  <a:srgbClr val="4A5980"/>
                </a:solidFill>
                <a:latin typeface="Pretendard"/>
                <a:ea typeface="Pretendard"/>
              </a:rPr>
              <a:t>본 제안서와 36개 항목 진단 리포트 전문을 검토합니다.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7516367"/>
            <a:ext cx="685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>
                <a:solidFill>
                  <a:srgbClr val="4F1DA1"/>
                </a:solidFill>
                <a:latin typeface="Pretendard"/>
                <a:ea typeface="Pretendard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20240" y="7516367"/>
            <a:ext cx="19202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>
                <a:solidFill>
                  <a:srgbClr val="0A1128"/>
                </a:solidFill>
                <a:latin typeface="Pretendard"/>
                <a:ea typeface="Pretendard"/>
              </a:rPr>
              <a:t>계정 연동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7516367"/>
            <a:ext cx="1316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0" i="0" lang="ko-KR">
                <a:solidFill>
                  <a:srgbClr val="4A5980"/>
                </a:solidFill>
                <a:latin typeface="Pretendard"/>
                <a:ea typeface="Pretendard"/>
              </a:rPr>
              <a:t>GA4·서버로그·GSC·Bing 권한 공유 시 미검증 4개 항목을 1일 안에 확정합니다.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8065007"/>
            <a:ext cx="685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>
                <a:solidFill>
                  <a:srgbClr val="4F1DA1"/>
                </a:solidFill>
                <a:latin typeface="Pretendard"/>
                <a:ea typeface="Pretendard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20240" y="8065007"/>
            <a:ext cx="19202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>
                <a:solidFill>
                  <a:srgbClr val="0A1128"/>
                </a:solidFill>
                <a:latin typeface="Pretendard"/>
                <a:ea typeface="Pretendard"/>
              </a:rPr>
              <a:t>킥오프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1920" y="8065007"/>
            <a:ext cx="1316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0" i="0" lang="ko-KR">
                <a:solidFill>
                  <a:srgbClr val="4A5980"/>
                </a:solidFill>
                <a:latin typeface="Pretendard"/>
                <a:ea typeface="Pretendard"/>
              </a:rPr>
              <a:t>W1 스키마·NAP·측정 인프라 설치부터 착수합니다.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9400032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000" b="1" i="0" lang="ko-KR" spc="300">
                <a:solidFill>
                  <a:srgbClr val="0A1128"/>
                </a:solidFill>
                <a:latin typeface="Playfair Display"/>
                <a:ea typeface="Pretendard"/>
              </a:rPr>
              <a:t>INFINITH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25" b="0" i="0" lang="ko-KR">
                <a:solidFill>
                  <a:srgbClr val="6B7A9E"/>
                </a:solidFill>
                <a:latin typeface="Pretendard"/>
                <a:ea typeface="Pretendard"/>
              </a:rPr>
              <a:t>o2oteam@o2o.kr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