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F"/>
    <a:srgbClr val="4AFFA0"/>
    <a:srgbClr val="BAFF9E"/>
    <a:srgbClr val="AF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napToObjects="1">
      <p:cViewPr varScale="1">
        <p:scale>
          <a:sx n="68" d="100"/>
          <a:sy n="68" d="100"/>
        </p:scale>
        <p:origin x="240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3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1333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067" b="1"/>
            </a:lvl4pPr>
            <a:lvl5pPr marL="1828800" indent="0">
              <a:buNone/>
              <a:defRPr sz="1067" b="1"/>
            </a:lvl5pPr>
            <a:lvl6pPr marL="2286000" indent="0">
              <a:buNone/>
              <a:defRPr sz="1067" b="1"/>
            </a:lvl6pPr>
            <a:lvl7pPr marL="2743200" indent="0">
              <a:buNone/>
              <a:defRPr sz="1067" b="1"/>
            </a:lvl7pPr>
            <a:lvl8pPr marL="3200400" indent="0">
              <a:buNone/>
              <a:defRPr sz="1067" b="1"/>
            </a:lvl8pPr>
            <a:lvl9pPr marL="3657600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3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1333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067" b="1"/>
            </a:lvl4pPr>
            <a:lvl5pPr marL="1828800" indent="0">
              <a:buNone/>
              <a:defRPr sz="1067" b="1"/>
            </a:lvl5pPr>
            <a:lvl6pPr marL="2286000" indent="0">
              <a:buNone/>
              <a:defRPr sz="1067" b="1"/>
            </a:lvl6pPr>
            <a:lvl7pPr marL="2743200" indent="0">
              <a:buNone/>
              <a:defRPr sz="1067" b="1"/>
            </a:lvl7pPr>
            <a:lvl8pPr marL="3200400" indent="0">
              <a:buNone/>
              <a:defRPr sz="1067" b="1"/>
            </a:lvl8pPr>
            <a:lvl9pPr marL="3657600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3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3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3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457200" indent="0">
              <a:buNone/>
              <a:defRPr sz="800"/>
            </a:lvl2pPr>
            <a:lvl3pPr marL="914400" indent="0">
              <a:buNone/>
              <a:defRPr sz="667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  <a:lvl6pPr marL="2286000" indent="0">
              <a:buNone/>
              <a:defRPr sz="600"/>
            </a:lvl6pPr>
            <a:lvl7pPr marL="2743200" indent="0">
              <a:buNone/>
              <a:defRPr sz="600"/>
            </a:lvl7pPr>
            <a:lvl8pPr marL="3200400" indent="0">
              <a:buNone/>
              <a:defRPr sz="600"/>
            </a:lvl8pPr>
            <a:lvl9pPr marL="36576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457200" indent="0">
              <a:buNone/>
              <a:defRPr sz="1867"/>
            </a:lvl2pPr>
            <a:lvl3pPr marL="914400" indent="0">
              <a:buNone/>
              <a:defRPr sz="1600"/>
            </a:lvl3pPr>
            <a:lvl4pPr marL="1371600" indent="0">
              <a:buNone/>
              <a:defRPr sz="1333"/>
            </a:lvl4pPr>
            <a:lvl5pPr marL="1828800" indent="0">
              <a:buNone/>
              <a:defRPr sz="1333"/>
            </a:lvl5pPr>
            <a:lvl6pPr marL="2286000" indent="0">
              <a:buNone/>
              <a:defRPr sz="1333"/>
            </a:lvl6pPr>
            <a:lvl7pPr marL="2743200" indent="0">
              <a:buNone/>
              <a:defRPr sz="1333"/>
            </a:lvl7pPr>
            <a:lvl8pPr marL="3200400" indent="0">
              <a:buNone/>
              <a:defRPr sz="1333"/>
            </a:lvl8pPr>
            <a:lvl9pPr marL="3657600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457200" indent="0">
              <a:buNone/>
              <a:defRPr sz="800"/>
            </a:lvl2pPr>
            <a:lvl3pPr marL="914400" indent="0">
              <a:buNone/>
              <a:defRPr sz="667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  <a:lvl6pPr marL="2286000" indent="0">
              <a:buNone/>
              <a:defRPr sz="600"/>
            </a:lvl6pPr>
            <a:lvl7pPr marL="2743200" indent="0">
              <a:buNone/>
              <a:defRPr sz="600"/>
            </a:lvl7pPr>
            <a:lvl8pPr marL="3200400" indent="0">
              <a:buNone/>
              <a:defRPr sz="600"/>
            </a:lvl8pPr>
            <a:lvl9pPr marL="36576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60960" tIns="30480" rIns="60960" bIns="3048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725424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43584"/>
            <a:ext cx="10972800" cy="426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0000" b="1" i="1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lang="ko-KR" sz="10000" b="1" i="0">
                <a:solidFill>
                  <a:srgbClr val="000000"/>
                </a:solidFill>
                <a:latin typeface="Playfair Display Black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lang="ko-KR" sz="10000" b="1" i="0">
                <a:solidFill>
                  <a:srgbClr val="000000"/>
                </a:solidFill>
                <a:latin typeface="Playfair Display Black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779008"/>
            <a:ext cx="7315200" cy="377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50" b="0" i="0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278880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600" y="6327648"/>
            <a:ext cx="47244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1350" b="0" i="0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8744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773680"/>
            <a:ext cx="1072896" cy="280416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773680"/>
            <a:ext cx="10728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280" y="2773680"/>
            <a:ext cx="2286000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31280" y="2773680"/>
            <a:ext cx="2286000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뷰성형외과 실측 · 50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98%로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28%.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128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243328"/>
            <a:ext cx="3924137" cy="3822192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73808"/>
            <a:ext cx="3863177" cy="37612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869017" y="2273808"/>
            <a:ext cx="6560983" cy="3761232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112857" y="2517648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2857" y="2828544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50점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12857" y="3264408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2857" y="3575303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12857" y="4011167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2857" y="4322063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7472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8744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90016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50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856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856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128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미검증 4개를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" y="4041648"/>
            <a:ext cx="10668000" cy="1115568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2000" y="4041648"/>
            <a:ext cx="24384" cy="1115568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4194048"/>
            <a:ext cx="103632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1283" b="0" i="0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791456"/>
            <a:ext cx="10363200" cy="268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200" b="0" i="0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rcRect l="4803" t="27156" r="4310" b="8675"/>
          <a:stretch>
            <a:fillRect/>
          </a:stretch>
        </p:blipFill>
        <p:spPr>
          <a:xfrm>
            <a:off x="2006138" y="2385822"/>
            <a:ext cx="8179723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05584"/>
            <a:ext cx="5242560" cy="359664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87440" y="2005584"/>
            <a:ext cx="5242560" cy="359664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05840" y="2249424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249424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70052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01142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67588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986784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42264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73354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31280" y="2249424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31280" y="2249424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70052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01142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67588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3986784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42264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473354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6920179" cy="359664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273808"/>
            <a:ext cx="3564941" cy="35966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517648"/>
            <a:ext cx="280416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0" y="2517648"/>
            <a:ext cx="79248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2480" y="2517648"/>
            <a:ext cx="121920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1680" y="2517648"/>
            <a:ext cx="85344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2517648"/>
            <a:ext cx="97536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2785872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2895600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0" y="2895600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2480" y="2895600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1680" y="2895600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0" y="2883408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75120" y="2883408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40" y="3224784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3273552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0" y="3273552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2480" y="3273552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21680" y="3273552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75120" y="3261360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75120" y="3261360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40" y="360273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3651504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10000" y="3651504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02480" y="3651504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21680" y="3651504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75120" y="3639312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75120" y="3639312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5840" y="398068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5840" y="4029456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10000" y="4029456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02480" y="4029456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21680" y="4029456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675120" y="4017264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675120" y="4017264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005840" y="435864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05840" y="4407408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10000" y="4407408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02480" y="4407408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21680" y="4407408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675120" y="4395216"/>
            <a:ext cx="658368" cy="24384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675120" y="4395216"/>
            <a:ext cx="658368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05840" y="4736592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005840" y="4785360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10000" y="4785360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02480" y="4785360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21680" y="4785360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675120" y="4773168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675120" y="4773168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067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08899" y="2517648"/>
            <a:ext cx="307726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8108899" y="29535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8316163" y="2889504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8108899" y="349300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316163" y="3429000"/>
            <a:ext cx="2869997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8108899" y="381152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8316163" y="3747516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미검증 4개는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78959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995919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249424"/>
            <a:ext cx="1182624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249424"/>
            <a:ext cx="118262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00584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13104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00584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13104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00584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213104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005840" y="475488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13104" y="4690872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22800" y="2249424"/>
            <a:ext cx="1060704" cy="280416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22800" y="2249424"/>
            <a:ext cx="106070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280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462280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30064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462280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830064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462280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830064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39760" y="2249424"/>
            <a:ext cx="926592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39760" y="2249424"/>
            <a:ext cx="926592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3976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823976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47023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823976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47023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823976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47023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8239760" y="475488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447023" y="4690872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3024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3024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4048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4048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1 / 5 · HOW TO READ TWO SCORES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진단 50점과 랭킹 2위는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같은 사실입니다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보고서 점수는 인용될 준비(원인)를, TOP50 랭킹 점수는 실제 등장(결과)을 잽니다.</a:t>
            </a:r>
          </a:p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뷰성형외과는 만점 840점 기준 23점, 168번의 답변 기회 중 6번 등장했습니다.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09 · Appendix · Two Scores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6920179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529840"/>
            <a:ext cx="3564941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773680"/>
            <a:ext cx="134112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46960" y="2773680"/>
            <a:ext cx="262128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진단 점수 (보고서)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68240" y="2773680"/>
            <a:ext cx="268224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랭킹 점수 (TOP50)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3041904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151632"/>
            <a:ext cx="128016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재는 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6960" y="3151632"/>
            <a:ext cx="25603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인용될 준비가 됐는가 (원인)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8240" y="3151632"/>
            <a:ext cx="262128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실제 답변에 등장했는가 (결과)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348081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529584"/>
            <a:ext cx="128016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계산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46960" y="3529584"/>
            <a:ext cx="25603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36개 항목 체크리스트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68240" y="3529584"/>
            <a:ext cx="262128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84문항 × 2엔진, 등장 순위 가중 합산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5840" y="385876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" y="3907536"/>
            <a:ext cx="128016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만점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46960" y="3907536"/>
            <a:ext cx="25603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100점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68240" y="3907536"/>
            <a:ext cx="262128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840점 (전 답변 1위 등장 시)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5840" y="423672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05840" y="4285488"/>
            <a:ext cx="128016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뷰성형외과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6960" y="4285488"/>
            <a:ext cx="25603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50점 · 등급 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68240" y="4285488"/>
            <a:ext cx="262128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23점 · 2위 (등장률 3.6%, 만점 대비 2.7%)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8899" y="2773680"/>
            <a:ext cx="307726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같이 읽는 법</a:t>
            </a:r>
          </a:p>
        </p:txBody>
      </p:sp>
      <p:sp>
        <p:nvSpPr>
          <p:cNvPr id="29" name="Oval 28"/>
          <p:cNvSpPr/>
          <p:nvPr/>
        </p:nvSpPr>
        <p:spPr>
          <a:xfrm>
            <a:off x="8108899" y="320954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316163" y="3145536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2위는 빈 판의 상대 순위. 1위 디에이성형외과도 28/840.</a:t>
            </a:r>
          </a:p>
        </p:txBody>
      </p:sp>
      <p:sp>
        <p:nvSpPr>
          <p:cNvPr id="31" name="Oval 30"/>
          <p:cNvSpPr/>
          <p:nvPr/>
        </p:nvSpPr>
        <p:spPr>
          <a:xfrm>
            <a:off x="8108899" y="374904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16163" y="3685032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진단에서 낮았던 B·C는 시술·가격 질문 등장 0회로, 높았던 D 표면은 23점 전부로 실증.</a:t>
            </a:r>
          </a:p>
        </p:txBody>
      </p:sp>
      <p:sp>
        <p:nvSpPr>
          <p:cNvPr id="33" name="Oval 32"/>
          <p:cNvSpPr/>
          <p:nvPr/>
        </p:nvSpPr>
        <p:spPr>
          <a:xfrm>
            <a:off x="8108899" y="428853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316163" y="4224528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현재 순위의 근거는 남의 표면과 멈춘 블로그. 콘텐츠를 갖추면 1위 선점이 가능한 시점.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2 / 5 · USER 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환자의 질문 120개를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먼저 만들었습니다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잠재 환자가 AI에게 실제로 묻는 문장을 퍼널 4단계(인지·탐색·비교·결정)로 설계했습니다.</a:t>
            </a:r>
          </a:p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질문마다 진단 실측 기준의 예상 판정을 붙여, 구축 전후 비교의 기준선으로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10 · Appendix · Question 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6920179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529840"/>
            <a:ext cx="3564941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773680"/>
            <a:ext cx="195072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56560" y="2773680"/>
            <a:ext cx="60960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문항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773680"/>
            <a:ext cx="408432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67" b="1" i="0" spc="200">
                <a:solidFill>
                  <a:srgbClr val="6B7A9E"/>
                </a:solidFill>
                <a:latin typeface="Pretendard"/>
                <a:ea typeface="Pretendard"/>
              </a:rPr>
              <a:t>대표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3041904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151632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브랜드 직접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6560" y="3151632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151632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뷰성형외과 어때? 믿을만한 병원이야?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344424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493008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위치·운영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56560" y="3493008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3493008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뷰성형외과 진료시간 어떻게 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5840" y="378561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" y="3834384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지역 추천·비교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56560" y="3834384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3834384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 어디야?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5840" y="4126992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05840" y="4175760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시술 정보 7분야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56560" y="4175760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66160" y="4175760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가슴 보형물 종류 뭐가 있어?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40" y="446836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4517136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신뢰·안전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56560" y="4517136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66160" y="4517136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성형외과 고를 때 뭘 확인해야 해?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5840" y="4809744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05840" y="4858512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가격·이벤트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56560" y="4858512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66160" y="4858512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뷰성형외과 지금 하는 이벤트 있어?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05840" y="515112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05840" y="5199888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1" i="0">
                <a:solidFill>
                  <a:srgbClr val="0A1128"/>
                </a:solidFill>
                <a:latin typeface="Pretendard"/>
                <a:ea typeface="Pretendard"/>
              </a:rPr>
              <a:t>후기·평판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56560" y="5199888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66160" y="5199888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083" b="0" i="0">
                <a:solidFill>
                  <a:srgbClr val="4A5980"/>
                </a:solidFill>
                <a:latin typeface="Pretendard"/>
                <a:ea typeface="Pretendard"/>
              </a:rPr>
              <a:t>뷰성형외과 실제 후기 어때?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08899" y="2773680"/>
            <a:ext cx="307726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설계 원칙</a:t>
            </a:r>
          </a:p>
        </p:txBody>
      </p:sp>
      <p:sp>
        <p:nvSpPr>
          <p:cNvPr id="41" name="Oval 40"/>
          <p:cNvSpPr/>
          <p:nvPr/>
        </p:nvSpPr>
        <p:spPr>
          <a:xfrm>
            <a:off x="8108899" y="320954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316163" y="3145536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검색 키워드가 아니라 채팅형 AI에 입력하는 구어체 문장.</a:t>
            </a:r>
          </a:p>
        </p:txBody>
      </p:sp>
      <p:sp>
        <p:nvSpPr>
          <p:cNvPr id="43" name="Oval 42"/>
          <p:cNvSpPr/>
          <p:nvPr/>
        </p:nvSpPr>
        <p:spPr>
          <a:xfrm>
            <a:off x="8108899" y="374904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316163" y="3685032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브랜드 질문 36개, 논브랜드 질문 84개. 승부처는 병원 이름을 모르는 환자의 84개.</a:t>
            </a:r>
          </a:p>
        </p:txBody>
      </p:sp>
      <p:sp>
        <p:nvSpPr>
          <p:cNvPr id="45" name="Oval 44"/>
          <p:cNvSpPr/>
          <p:nvPr/>
        </p:nvSpPr>
        <p:spPr>
          <a:xfrm>
            <a:off x="8108899" y="428853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316163" y="4224528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사전판정: 인용 기대 5, 불안정 35, 인용 불가 80.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APPENDIX 3 / 5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두 답변엔진에 120문항을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전부 실측했습니다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FFFFFF"/>
                </a:solidFill>
                <a:latin typeface="Pretendard"/>
                <a:ea typeface="Pretendard"/>
              </a:rPr>
              <a:t>OpenAI와 Perplexity 정식 API로 서울 위치를 고정하고, 질문 원문 그대로 1회씩 질의했습니다.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11 · Appendix ·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7472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8744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90016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dirty="0">
                <a:solidFill>
                  <a:schemeClr val="bg1"/>
                </a:solidFill>
                <a:latin typeface="Pretendard"/>
                <a:ea typeface="Pretendard"/>
              </a:rPr>
              <a:t>CHATGPT · 브랜드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97%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dirty="0">
                <a:solidFill>
                  <a:srgbClr val="F5F3FF"/>
                </a:solidFill>
                <a:latin typeface="Pretendard"/>
                <a:ea typeface="Pretendard"/>
              </a:rPr>
              <a:t>36문항 중 35문항 언급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CHATGPT · 논브랜드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856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11%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856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5F3FF"/>
                </a:solidFill>
                <a:latin typeface="Pretendard"/>
                <a:ea typeface="Pretendard"/>
              </a:rPr>
              <a:t>84문항 중 10문항 언급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128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PERPLEXITY · 브랜드 질문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5F3FF"/>
                </a:solidFill>
                <a:latin typeface="Pretendard"/>
                <a:ea typeface="Pretendard"/>
              </a:rPr>
              <a:t>36문항 중 36문항 언급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PERPLEXITY · 논브랜드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F5F3FF"/>
                </a:solidFill>
                <a:latin typeface="Pretendard"/>
                <a:ea typeface="Pretendard"/>
              </a:rPr>
              <a:t>84문항 중 3문항 언급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" y="4168140"/>
            <a:ext cx="10668000" cy="1115568"/>
          </a:xfrm>
          <a:prstGeom prst="rect">
            <a:avLst/>
          </a:prstGeom>
          <a:solidFill>
            <a:srgbClr val="0F1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2000" y="4041648"/>
            <a:ext cx="24384" cy="1115568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4515971"/>
            <a:ext cx="10363200" cy="226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1333" b="0" i="0" dirty="0">
                <a:solidFill>
                  <a:srgbClr val="FFFFFF"/>
                </a:solidFill>
                <a:latin typeface="Pretendard"/>
                <a:ea typeface="Pretendard"/>
              </a:rPr>
              <a:t>소비자 UI 자동 조회는 약관 위반이라 쓰지 않았습니다. 정식 API 측정과 반복 </a:t>
            </a:r>
            <a:r>
              <a:rPr lang="ko-KR" sz="1333" b="0" i="0" dirty="0" err="1">
                <a:solidFill>
                  <a:srgbClr val="FFFFFF"/>
                </a:solidFill>
                <a:latin typeface="Pretendard"/>
                <a:ea typeface="Pretendard"/>
              </a:rPr>
              <a:t>스팟체크로만</a:t>
            </a:r>
            <a:r>
              <a:rPr lang="ko-KR" sz="1333" b="0" i="0" dirty="0">
                <a:solidFill>
                  <a:srgbClr val="FFFFFF"/>
                </a:solidFill>
                <a:latin typeface="Pretendard"/>
                <a:ea typeface="Pretendard"/>
              </a:rPr>
              <a:t> 보고합니다.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791456"/>
            <a:ext cx="10363200" cy="268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200" b="0" i="0" dirty="0">
                <a:solidFill>
                  <a:srgbClr val="8F9DC0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4 / 5 ·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이름을 모르는 환자에게는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존재하지 않습니다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병원명을 아는 환자의 질문에는 두 엔진 모두 답합니다.</a:t>
            </a:r>
          </a:p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병원을 찾는 질문에서는 경쟁 병원이 추천 자리를 가져갑니다.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12 · Appendix ·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8744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773680"/>
            <a:ext cx="2127504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773680"/>
            <a:ext cx="212750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브랜드 질문 · 언급 97~100%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이름을 대면 답한다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뷰성형외과를 지목한 36문항은 위치·평점·안전 정보까지 서술. 인지도 문제는 아님.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근거는 남의 표면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인용 출처는 강남언니·GetCareKorea·뉴스. 자사 홈페이지가 근거로 쓰인 답변은 예외적.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오답 위험 실증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280" y="2773680"/>
            <a:ext cx="2084832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31280" y="2773680"/>
            <a:ext cx="2084832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논브랜드 질문 · 언급 3~11%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추천 목록에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추천·비교·시술 정보 84문항에서 Perplexity 3문항, ChatGPT 10문항만 뷰를 언급.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경쟁 병원이 선점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Perplexity 추천은 디에이 4회, 우리 4회, 바노바기·JK 각 3회. 아이디병원은 1순위 2회.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시술 정보 질문 전멸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128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200" b="0" i="0">
                <a:solidFill>
                  <a:srgbClr val="4A5980"/>
                </a:solidFill>
                <a:latin typeface="Pretendard"/>
                <a:ea typeface="Pretendard"/>
              </a:rPr>
              <a:t>가격·회복기간·보형물 비교 질문에서 인용 0. FAQ 0개, HTML 표 0개의 직접 결과.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5 / 5 · KEY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멈춘 블로그가 아직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인용되고 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ChatGPT가 논브랜드 질문에서 뷰성형외과를 인용한 드문 사례의 출처는 2024년 5월에 멈춘 자사 블로그였습니다.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13 · Appendix ·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78959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995919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0584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3A3F7C"/>
                </a:solidFill>
                <a:latin typeface="Pretendard"/>
                <a:ea typeface="Pretendard"/>
              </a:rPr>
              <a:t>발견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실측 사례 C-02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13104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병원을 묻자 </a:t>
            </a:r>
            <a:r>
              <a:rPr lang="ko-KR" sz="1333" b="0" i="0" dirty="0" err="1">
                <a:solidFill>
                  <a:srgbClr val="4A5980"/>
                </a:solidFill>
                <a:latin typeface="Pretendard"/>
                <a:ea typeface="Pretendard"/>
              </a:rPr>
              <a:t>뷰성형외과가</a:t>
            </a: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 2순위로 등장.</a:t>
            </a:r>
          </a:p>
        </p:txBody>
      </p:sp>
      <p:sp>
        <p:nvSpPr>
          <p:cNvPr id="15" name="Oval 14"/>
          <p:cNvSpPr/>
          <p:nvPr/>
        </p:nvSpPr>
        <p:spPr>
          <a:xfrm>
            <a:off x="100584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13104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인용 출처는 blog.viewclinic.com. 2024-05 이후 갱신이 멈춘 블로그.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2280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8534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2280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F1DA1"/>
                </a:solidFill>
                <a:latin typeface="Pretendard"/>
                <a:ea typeface="Pretendard"/>
              </a:rPr>
              <a:t>해석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280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텍스트 자산은 인용된다</a:t>
            </a:r>
          </a:p>
        </p:txBody>
      </p:sp>
      <p:sp>
        <p:nvSpPr>
          <p:cNvPr id="20" name="Oval 19"/>
          <p:cNvSpPr/>
          <p:nvPr/>
        </p:nvSpPr>
        <p:spPr>
          <a:xfrm>
            <a:off x="462280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30064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유튜브 영상 1,064개보다 오래된 블로그 글이 인용에 기여.</a:t>
            </a:r>
          </a:p>
        </p:txBody>
      </p:sp>
      <p:sp>
        <p:nvSpPr>
          <p:cNvPr id="22" name="Oval 21"/>
          <p:cNvSpPr/>
          <p:nvPr/>
        </p:nvSpPr>
        <p:spPr>
          <a:xfrm>
            <a:off x="462280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830064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답변엔진은 크롤링 가능한 텍스트만 근거로 쓴다는 직접 증거.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3976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3976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함의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3976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>
                <a:solidFill>
                  <a:srgbClr val="0A1128"/>
                </a:solidFill>
                <a:latin typeface="Pretendard"/>
                <a:ea typeface="Pretendard"/>
              </a:rPr>
              <a:t>P1 콘텐츠의 근거</a:t>
            </a:r>
          </a:p>
        </p:txBody>
      </p:sp>
      <p:sp>
        <p:nvSpPr>
          <p:cNvPr id="27" name="Oval 26"/>
          <p:cNvSpPr/>
          <p:nvPr/>
        </p:nvSpPr>
        <p:spPr>
          <a:xfrm>
            <a:off x="823976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47023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정의문·FAQ·비교표가 생기면 논브랜드 언급률이 움직입니다.</a:t>
            </a:r>
          </a:p>
        </p:txBody>
      </p:sp>
      <p:sp>
        <p:nvSpPr>
          <p:cNvPr id="29" name="Oval 28"/>
          <p:cNvSpPr/>
          <p:nvPr/>
        </p:nvSpPr>
        <p:spPr>
          <a:xfrm>
            <a:off x="823976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47023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8주 재측정에서 같은 120문항으로 변화를 확인합니다.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92352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10512"/>
            <a:ext cx="10668000" cy="19507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6400" b="1" i="0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lang="ko-KR" sz="6400" b="1" i="0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974592"/>
            <a:ext cx="10668000" cy="377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50" b="0" i="0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4515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64515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1280" y="464515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0" i="0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01091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501091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21280" y="501091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0" i="0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4개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667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537667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1280" y="537667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0" i="0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266688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5600" y="6327648"/>
            <a:ext cx="47244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1350" b="0" i="0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1836</Words>
  <Application>Microsoft Macintosh PowerPoint</Application>
  <PresentationFormat>사용자 지정</PresentationFormat>
  <Paragraphs>284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5</cp:revision>
  <dcterms:created xsi:type="dcterms:W3CDTF">2013-01-27T09:14:16Z</dcterms:created>
  <dcterms:modified xsi:type="dcterms:W3CDTF">2026-09-01T02:39:03Z</dcterms:modified>
  <cp:category/>
</cp:coreProperties>
</file>