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3FF"/>
    <a:srgbClr val="4AFFA0"/>
    <a:srgbClr val="BAFF9E"/>
    <a:srgbClr val="AF9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77" d="100"/>
          <a:sy n="77" d="100"/>
        </p:scale>
        <p:origin x="8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3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1333" b="1"/>
            </a:lvl2pPr>
            <a:lvl3pPr marL="914400" indent="0">
              <a:buNone/>
              <a:defRPr sz="1200" b="1"/>
            </a:lvl3pPr>
            <a:lvl4pPr marL="1371600" indent="0">
              <a:buNone/>
              <a:defRPr sz="1067" b="1"/>
            </a:lvl4pPr>
            <a:lvl5pPr marL="1828800" indent="0">
              <a:buNone/>
              <a:defRPr sz="1067" b="1"/>
            </a:lvl5pPr>
            <a:lvl6pPr marL="2286000" indent="0">
              <a:buNone/>
              <a:defRPr sz="1067" b="1"/>
            </a:lvl6pPr>
            <a:lvl7pPr marL="2743200" indent="0">
              <a:buNone/>
              <a:defRPr sz="1067" b="1"/>
            </a:lvl7pPr>
            <a:lvl8pPr marL="3200400" indent="0">
              <a:buNone/>
              <a:defRPr sz="1067" b="1"/>
            </a:lvl8pPr>
            <a:lvl9pPr marL="3657600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3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1333" b="1"/>
            </a:lvl2pPr>
            <a:lvl3pPr marL="914400" indent="0">
              <a:buNone/>
              <a:defRPr sz="1200" b="1"/>
            </a:lvl3pPr>
            <a:lvl4pPr marL="1371600" indent="0">
              <a:buNone/>
              <a:defRPr sz="1067" b="1"/>
            </a:lvl4pPr>
            <a:lvl5pPr marL="1828800" indent="0">
              <a:buNone/>
              <a:defRPr sz="1067" b="1"/>
            </a:lvl5pPr>
            <a:lvl6pPr marL="2286000" indent="0">
              <a:buNone/>
              <a:defRPr sz="1067" b="1"/>
            </a:lvl6pPr>
            <a:lvl7pPr marL="2743200" indent="0">
              <a:buNone/>
              <a:defRPr sz="1067" b="1"/>
            </a:lvl7pPr>
            <a:lvl8pPr marL="3200400" indent="0">
              <a:buNone/>
              <a:defRPr sz="1067" b="1"/>
            </a:lvl8pPr>
            <a:lvl9pPr marL="3657600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3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3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3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457200" indent="0">
              <a:buNone/>
              <a:defRPr sz="800"/>
            </a:lvl2pPr>
            <a:lvl3pPr marL="914400" indent="0">
              <a:buNone/>
              <a:defRPr sz="667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  <a:lvl6pPr marL="2286000" indent="0">
              <a:buNone/>
              <a:defRPr sz="600"/>
            </a:lvl6pPr>
            <a:lvl7pPr marL="2743200" indent="0">
              <a:buNone/>
              <a:defRPr sz="600"/>
            </a:lvl7pPr>
            <a:lvl8pPr marL="3200400" indent="0">
              <a:buNone/>
              <a:defRPr sz="600"/>
            </a:lvl8pPr>
            <a:lvl9pPr marL="36576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457200" indent="0">
              <a:buNone/>
              <a:defRPr sz="1867"/>
            </a:lvl2pPr>
            <a:lvl3pPr marL="914400" indent="0">
              <a:buNone/>
              <a:defRPr sz="1600"/>
            </a:lvl3pPr>
            <a:lvl4pPr marL="1371600" indent="0">
              <a:buNone/>
              <a:defRPr sz="1333"/>
            </a:lvl4pPr>
            <a:lvl5pPr marL="1828800" indent="0">
              <a:buNone/>
              <a:defRPr sz="1333"/>
            </a:lvl5pPr>
            <a:lvl6pPr marL="2286000" indent="0">
              <a:buNone/>
              <a:defRPr sz="1333"/>
            </a:lvl6pPr>
            <a:lvl7pPr marL="2743200" indent="0">
              <a:buNone/>
              <a:defRPr sz="1333"/>
            </a:lvl7pPr>
            <a:lvl8pPr marL="3200400" indent="0">
              <a:buNone/>
              <a:defRPr sz="1333"/>
            </a:lvl8pPr>
            <a:lvl9pPr marL="3657600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457200" indent="0">
              <a:buNone/>
              <a:defRPr sz="800"/>
            </a:lvl2pPr>
            <a:lvl3pPr marL="914400" indent="0">
              <a:buNone/>
              <a:defRPr sz="667"/>
            </a:lvl3pPr>
            <a:lvl4pPr marL="1371600" indent="0">
              <a:buNone/>
              <a:defRPr sz="600"/>
            </a:lvl4pPr>
            <a:lvl5pPr marL="1828800" indent="0">
              <a:buNone/>
              <a:defRPr sz="600"/>
            </a:lvl5pPr>
            <a:lvl6pPr marL="2286000" indent="0">
              <a:buNone/>
              <a:defRPr sz="600"/>
            </a:lvl6pPr>
            <a:lvl7pPr marL="2743200" indent="0">
              <a:buNone/>
              <a:defRPr sz="600"/>
            </a:lvl7pPr>
            <a:lvl8pPr marL="3200400" indent="0">
              <a:buNone/>
              <a:defRPr sz="600"/>
            </a:lvl8pPr>
            <a:lvl9pPr marL="36576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60960" tIns="30480" rIns="60960" bIns="3048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725424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∞  PROOF OF CONCEPT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243584"/>
            <a:ext cx="10972800" cy="426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lang="ko-KR" sz="10000" b="1" i="1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lang="ko-KR" sz="10000" b="1" i="0">
                <a:solidFill>
                  <a:srgbClr val="000000"/>
                </a:solidFill>
                <a:latin typeface="Playfair Display Black"/>
                <a:ea typeface="Pretendard"/>
              </a:rPr>
              <a:t>Discovery,</a:t>
            </a:r>
          </a:p>
          <a:p>
            <a:pPr>
              <a:lnSpc>
                <a:spcPct val="95000"/>
              </a:lnSpc>
            </a:pPr>
            <a:r>
              <a:rPr lang="ko-KR" sz="10000" b="1" i="0">
                <a:solidFill>
                  <a:srgbClr val="000000"/>
                </a:solidFill>
                <a:latin typeface="Playfair Display Black"/>
                <a:ea typeface="Pretendard"/>
              </a:rPr>
              <a:t>AEO / GEO.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779008"/>
            <a:ext cx="7315200" cy="377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50" b="0" i="0">
                <a:solidFill>
                  <a:srgbClr val="4A5980"/>
                </a:solidFill>
                <a:latin typeface="Pretendard"/>
                <a:ea typeface="Pretendard"/>
              </a:rPr>
              <a:t>뷰성형외과 × INFINITH · AI 답변엔진 노출 구축 검증 제안 · 2026. 09.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278880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5600" y="6327648"/>
            <a:ext cx="47244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1350" b="0" i="0">
                <a:solidFill>
                  <a:srgbClr val="6B7A9E"/>
                </a:solidFill>
                <a:latin typeface="Pretendard"/>
                <a:ea typeface="Pretendard"/>
              </a:rPr>
              <a:t>AI Discovery Proposal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WHY NOW · AEO / GEO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고객은 이미 AI에게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병원을 묻습니다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검색은 링크 목록에서 하나의 답변으로 바뀌었습니다.</a:t>
            </a:r>
          </a:p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답변에 인용되지 못한 병원은 비교 대상에도 오르지 못합니다.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01 · Why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18744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05840" y="2773680"/>
            <a:ext cx="1072896" cy="280416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8534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773680"/>
            <a:ext cx="10728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3A3F7C"/>
                </a:solidFill>
                <a:latin typeface="Pretendard"/>
                <a:ea typeface="Pretendard"/>
              </a:rPr>
              <a:t>시장의 변화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검색이 답변으로 바뀌었다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ChatGPT·Perplexity·네이버 AI 브리핑이 병원을 직접 추천. 클릭 없이 답변만 소비되는 비중이 커지는 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AI는 인용으로만 노출한다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답변엔진은 크롤링 가능한 오픈웹 근거를 골라 인용. 광고 입찰이 없어 근거를 먼저 갖춘 병원이 선점.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네이버 자산은 기여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네이버 블로그·플레이스는 robots.txt로 AI 크롤러를 전면 차단(2026-08 실측). 기존 네이버 마케팅이 AI 답변에 닿지 않음.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31280" y="2773680"/>
            <a:ext cx="2286000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31280" y="2773680"/>
            <a:ext cx="2286000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뷰성형외과 실측 · 50 / 100 ·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읽을 수는 있다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128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robots.txt가 AI 검색봇 12종을 전부 허용. 크롤러 접근성 98%로 기술적 전제는 이미 확보.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128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128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FAQ 0개, 정의문 0개. 답변 인용 가능 콘텐츠 점수 28%.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128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성과를 잴 수도 없다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128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AI 유입 측정 인프라 0%. AI가 보내는 환자를 세는 장치 자체가 아직 없음.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OUR OFFERING · AI DISCOVERY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진단하고, 구축하고,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숫자로 증명합니다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AI Discovery는 36개 항목 실측 진단, 우선순위 구축, 반복 측정 보고까지 한 파이프라인으로 제공합니다.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02 · Offering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243328"/>
            <a:ext cx="3924137" cy="3822192"/>
          </a:xfrm>
          <a:prstGeom prst="roundRect">
            <a:avLst>
              <a:gd name="adj" fmla="val 95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8" name="Picture 7" descr="land_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73808"/>
            <a:ext cx="3863177" cy="376123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869017" y="2273808"/>
            <a:ext cx="6560983" cy="3761232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112857" y="2517648"/>
            <a:ext cx="6073303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STEP 1 · 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12857" y="2828544"/>
            <a:ext cx="607330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AEO/GEO 기준표 v1.0으로 36개 항목 실측. 뷰성형외과 1차 진단 완료, 50점 등급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12857" y="3264408"/>
            <a:ext cx="6073303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STEP 2 · 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2857" y="3575303"/>
            <a:ext cx="607330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스키마 삽입, NAP 통일, 정의문·FAQ 구축. AI가 인용할 근거를 홈페이지에 만듭니다.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12857" y="4011167"/>
            <a:ext cx="6073303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STEP 3 · Prove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2857" y="4322063"/>
            <a:ext cx="607330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GA4·서버로그·반복 스팟체크 설치. 언급률과 신뢰구간으로만 보고합니다.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WHAT YOU GET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8주 후, 이렇게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달라집니다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목표는 두 가지입니다. 인용될 기술적 전제를 완성하고, AI가 보내는 환자를 처음으로 계측합니다.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03 · Outcome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7472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18744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90016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0" i="0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50 → 61+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등급 C에서 B로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0" i="0">
                <a:solidFill>
                  <a:srgbClr val="6B7A9E"/>
                </a:solidFill>
                <a:latin typeface="Pretendard"/>
                <a:ea typeface="Pretendard"/>
              </a:rPr>
              <a:t>AI 유입 측정 인프라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856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856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현재 0%. GA4·서버로그 설치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128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0" i="0">
                <a:solidFill>
                  <a:srgbClr val="6B7A9E"/>
                </a:solidFill>
                <a:latin typeface="Pretendard"/>
                <a:ea typeface="Pretendard"/>
              </a:rPr>
              <a:t>검증 항목 커버리지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128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36 / 36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미검증 4개를 계정 연동으로 해소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2517648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0" i="0">
                <a:solidFill>
                  <a:srgbClr val="6B7A9E"/>
                </a:solidFill>
                <a:latin typeface="Pretendard"/>
                <a:ea typeface="Pretendard"/>
              </a:rPr>
              <a:t>강남언니 후기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layfair Display Black"/>
                <a:ea typeface="Pretendard"/>
              </a:rPr>
              <a:t>19,316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0" y="3595116"/>
            <a:ext cx="20421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13CFF"/>
                </a:solidFill>
                <a:latin typeface="Pretendard"/>
                <a:ea typeface="Pretendard"/>
              </a:rPr>
              <a:t>기존 자산을 AI 인용 표면으로 연결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2000" y="4041648"/>
            <a:ext cx="10668000" cy="1115568"/>
          </a:xfrm>
          <a:prstGeom prst="rect">
            <a:avLst/>
          </a:prstGeom>
          <a:solidFill>
            <a:srgbClr val="F7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62000" y="4041648"/>
            <a:ext cx="24384" cy="1115568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4194048"/>
            <a:ext cx="103632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ko-KR" sz="1600" b="0" i="0">
                <a:solidFill>
                  <a:srgbClr val="0A1128"/>
                </a:solidFill>
                <a:latin typeface="Pretendard"/>
                <a:ea typeface="Pretendard"/>
              </a:rPr>
              <a:t>스키마를 넣으면 인용된다고 약속하지 않습니다. 인용될 수 없는 이유를 전부 제거하고, 결과를 반복 측정으로 증명합니다.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4791456"/>
            <a:ext cx="10363200" cy="268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6B7A9E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REPORT 1 / 5 · 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인용할 근거가 없습니다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36개 항목 중 32개를 실측했고, 오너 계정이 필요한 4개는 점수 분모에서 제외했습니다.</a:t>
            </a:r>
          </a:p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접근성(A) 98%와 표면(D) 68%는 양호. 엔티티(B) 25%와 콘텐츠(C) 28%가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04 · Report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pic>
        <p:nvPicPr>
          <p:cNvPr id="8" name="Picture 7" descr="land_report.png"/>
          <p:cNvPicPr>
            <a:picLocks noChangeAspect="1"/>
          </p:cNvPicPr>
          <p:nvPr/>
        </p:nvPicPr>
        <p:blipFill>
          <a:blip r:embed="rId2"/>
          <a:srcRect l="4803" t="27156" r="4310" b="8675"/>
          <a:stretch>
            <a:fillRect/>
          </a:stretch>
        </p:blipFill>
        <p:spPr>
          <a:xfrm>
            <a:off x="2006138" y="2385822"/>
            <a:ext cx="8179723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REPORT 2 / 5 · WHAT AI SEES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내용입니다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05 · Report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2000" y="2005584"/>
            <a:ext cx="5242560" cy="359664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87440" y="2005584"/>
            <a:ext cx="5242560" cy="359664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05840" y="2249424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249424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70052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01142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67588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986784"/>
            <a:ext cx="47548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42264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73354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31280" y="2249424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31280" y="2249424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1280" y="270052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01142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1280" y="367588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1280" y="3986784"/>
            <a:ext cx="47548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1280" y="442264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1280" y="4733544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REPORT 3 / 5 · 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검증 범위를 정리했습니다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06 · Report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6920179" cy="359664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865059" y="2273808"/>
            <a:ext cx="3564941" cy="359664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517648"/>
            <a:ext cx="280416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0" y="2517648"/>
            <a:ext cx="79248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2480" y="2517648"/>
            <a:ext cx="121920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1680" y="2517648"/>
            <a:ext cx="85344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2517648"/>
            <a:ext cx="97536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" y="2785872"/>
            <a:ext cx="6432499" cy="7315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2895600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0000" y="2895600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2480" y="2895600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16.7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21680" y="2895600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0" y="2883408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8534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675120" y="2883408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333" b="1" i="0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5840" y="3224784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5840" y="3273552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10000" y="3273552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02480" y="3273552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5.0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21680" y="3273552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675120" y="3261360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8534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675120" y="3261360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333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5840" y="3602736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5840" y="3651504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10000" y="3651504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02480" y="3651504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7.0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21680" y="3651504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75120" y="3639312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675120" y="3639312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333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05840" y="3980688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05840" y="4029456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10000" y="4029456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02480" y="4029456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21680" y="4029456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6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675120" y="4017264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675120" y="4017264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333" b="1" i="0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005840" y="435864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05840" y="4407408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10000" y="4407408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02480" y="4407408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821680" y="4407408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675120" y="4395216"/>
            <a:ext cx="658368" cy="24384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675120" y="4395216"/>
            <a:ext cx="658368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333" b="1" i="0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05840" y="4736592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005840" y="4785360"/>
            <a:ext cx="274320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10000" y="4785360"/>
            <a:ext cx="73152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02480" y="4785360"/>
            <a:ext cx="1158240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21680" y="4785360"/>
            <a:ext cx="792479" cy="316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675120" y="4773168"/>
            <a:ext cx="530352" cy="24384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8534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675120" y="4773168"/>
            <a:ext cx="530352" cy="2438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333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108899" y="2517648"/>
            <a:ext cx="307726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8108899" y="29535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8316163" y="2889504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8108899" y="349300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316163" y="3429000"/>
            <a:ext cx="2869997" cy="220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총점 44.1 / 89 = 50점,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8108899" y="381152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8316163" y="3747516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미검증 4개는 계정 접근으로 1일 안에 채웁니다.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REPORT 4 / 5 · 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4주 안에 만들 것을 나눴습니다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07 · Report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2000" y="2005584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78959" y="2005584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995919" y="2005584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05840" y="2249424"/>
            <a:ext cx="1182624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249424"/>
            <a:ext cx="1182624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700528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005840" y="313639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13104" y="3072384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005840" y="367588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13104" y="3611880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005840" y="421538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213104" y="4151376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005840" y="475488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213104" y="4690872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22800" y="2249424"/>
            <a:ext cx="1060704" cy="280416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8534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22800" y="2249424"/>
            <a:ext cx="1060704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2800" y="2700528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4622800" y="313639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830064" y="3072384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5~8개.</a:t>
            </a:r>
          </a:p>
        </p:txBody>
      </p:sp>
      <p:sp>
        <p:nvSpPr>
          <p:cNvPr id="25" name="Oval 24"/>
          <p:cNvSpPr/>
          <p:nvPr/>
        </p:nvSpPr>
        <p:spPr>
          <a:xfrm>
            <a:off x="4622800" y="367588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830064" y="3611880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</a:t>
            </a:r>
          </a:p>
        </p:txBody>
      </p:sp>
      <p:sp>
        <p:nvSpPr>
          <p:cNvPr id="27" name="Oval 26"/>
          <p:cNvSpPr/>
          <p:nvPr/>
        </p:nvSpPr>
        <p:spPr>
          <a:xfrm>
            <a:off x="4622800" y="421538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830064" y="4151376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WordPress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39760" y="2249424"/>
            <a:ext cx="926592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39760" y="2249424"/>
            <a:ext cx="926592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39760" y="2700528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8239760" y="313639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447023" y="3072384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8239760" y="3675888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447023" y="3611880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8239760" y="421538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447023" y="4151376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8239760" y="475488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447023" y="4690872"/>
            <a:ext cx="2739136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REPORT 5 / 5 · 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C에서 B로 올립니다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08 · Report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371344"/>
            <a:ext cx="3523488" cy="694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5133" b="1" i="0">
                <a:solidFill>
                  <a:srgbClr val="AF90FF"/>
                </a:solidFill>
                <a:latin typeface="Playfair Display Black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39440"/>
            <a:ext cx="3523488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3024" y="2371344"/>
            <a:ext cx="3523488" cy="694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5133" b="1" i="0">
                <a:solidFill>
                  <a:srgbClr val="AF90FF"/>
                </a:solidFill>
                <a:latin typeface="Playfair Display Black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3024" y="3139440"/>
            <a:ext cx="3523488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4048" y="2371344"/>
            <a:ext cx="3523488" cy="694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5133" b="1" i="0">
                <a:solidFill>
                  <a:srgbClr val="AF90FF"/>
                </a:solidFill>
                <a:latin typeface="Playfair Display Black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4048" y="3139440"/>
            <a:ext cx="3523488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재진단. 미검증 4개 반영해
총점 재산정.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1 / 5 · HOW TO READ TWO SCORES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진단 50점과 랭킹 2위는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같은 사실입니다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45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보고서 점수는 인용될 준비(원인)</a:t>
            </a:r>
            <a:r>
              <a:rPr lang="ko-KR" sz="1600" b="0" i="0" dirty="0" err="1">
                <a:solidFill>
                  <a:srgbClr val="4A5980"/>
                </a:solidFill>
                <a:latin typeface="Pretendard"/>
                <a:ea typeface="Pretendard"/>
              </a:rPr>
              <a:t>를</a:t>
            </a: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, TOP50 랭킹 점수는 실제 등장(결과)을 잽니다.</a:t>
            </a:r>
          </a:p>
          <a:p>
            <a:pPr>
              <a:lnSpc>
                <a:spcPct val="115000"/>
              </a:lnSpc>
            </a:pPr>
            <a:r>
              <a:rPr lang="ko-KR" sz="1600" b="1" i="0" dirty="0" err="1">
                <a:solidFill>
                  <a:srgbClr val="FF0000"/>
                </a:solidFill>
                <a:latin typeface="Pretendard"/>
                <a:ea typeface="Pretendard"/>
              </a:rPr>
              <a:t>뷰성형외과는</a:t>
            </a:r>
            <a:r>
              <a:rPr lang="ko-KR" sz="1600" b="1" i="0" dirty="0">
                <a:solidFill>
                  <a:srgbClr val="FF0000"/>
                </a:solidFill>
                <a:latin typeface="Pretendard"/>
                <a:ea typeface="Pretendard"/>
              </a:rPr>
              <a:t> 만점 840점 기준 23점, 168번의 답변 기회 중 6번 등장했습니다.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09 · Appendix · Two Scores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6920179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865059" y="2529840"/>
            <a:ext cx="3564941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773680"/>
            <a:ext cx="13411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endParaRPr sz="1600"/>
          </a:p>
        </p:txBody>
      </p:sp>
      <p:sp>
        <p:nvSpPr>
          <p:cNvPr id="10" name="TextBox 9"/>
          <p:cNvSpPr txBox="1"/>
          <p:nvPr/>
        </p:nvSpPr>
        <p:spPr>
          <a:xfrm>
            <a:off x="2346960" y="2773680"/>
            <a:ext cx="262128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진단 점수 (보고서)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2235" y="2773680"/>
            <a:ext cx="268224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랭킹 점수 (TOP50)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5840" y="3041904"/>
            <a:ext cx="6432499" cy="7315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3" name="TextBox 12"/>
          <p:cNvSpPr txBox="1"/>
          <p:nvPr/>
        </p:nvSpPr>
        <p:spPr>
          <a:xfrm>
            <a:off x="1005840" y="3151632"/>
            <a:ext cx="1280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재는 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6960" y="3151632"/>
            <a:ext cx="256032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인용될 준비가 됐는가 (원인)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2235" y="3151632"/>
            <a:ext cx="262128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실제 답변에 등장했는가 (결과)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" y="3480816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17" name="TextBox 16"/>
          <p:cNvSpPr txBox="1"/>
          <p:nvPr/>
        </p:nvSpPr>
        <p:spPr>
          <a:xfrm>
            <a:off x="1005840" y="3529584"/>
            <a:ext cx="1280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계산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46960" y="3529584"/>
            <a:ext cx="256032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36개 항목 체크리스트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2235" y="3529584"/>
            <a:ext cx="262128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84문항 × 2엔진, 등장 순위 가중 합산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5840" y="3858768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1" name="TextBox 20"/>
          <p:cNvSpPr txBox="1"/>
          <p:nvPr/>
        </p:nvSpPr>
        <p:spPr>
          <a:xfrm>
            <a:off x="1005840" y="3907536"/>
            <a:ext cx="1280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만점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46960" y="3907536"/>
            <a:ext cx="256032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100점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2235" y="3907536"/>
            <a:ext cx="262128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840점 (전 답변 1위 등장 시)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5840" y="423672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1600"/>
          </a:p>
        </p:txBody>
      </p:sp>
      <p:sp>
        <p:nvSpPr>
          <p:cNvPr id="25" name="TextBox 24"/>
          <p:cNvSpPr txBox="1"/>
          <p:nvPr/>
        </p:nvSpPr>
        <p:spPr>
          <a:xfrm>
            <a:off x="1005840" y="4285488"/>
            <a:ext cx="1280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뷰성형외과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46960" y="4285488"/>
            <a:ext cx="256032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50점 · 등급 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2235" y="4285488"/>
            <a:ext cx="2621280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23점 · 2위 (등장률 3.6%, 만점 대비 2.7%)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08899" y="2773680"/>
            <a:ext cx="3077261" cy="2872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같이 읽는 법</a:t>
            </a:r>
          </a:p>
        </p:txBody>
      </p:sp>
      <p:sp>
        <p:nvSpPr>
          <p:cNvPr id="29" name="Oval 28"/>
          <p:cNvSpPr/>
          <p:nvPr/>
        </p:nvSpPr>
        <p:spPr>
          <a:xfrm>
            <a:off x="8108899" y="320954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33"/>
          </a:p>
        </p:txBody>
      </p:sp>
      <p:sp>
        <p:nvSpPr>
          <p:cNvPr id="30" name="TextBox 29"/>
          <p:cNvSpPr txBox="1"/>
          <p:nvPr/>
        </p:nvSpPr>
        <p:spPr>
          <a:xfrm>
            <a:off x="8316163" y="3145536"/>
            <a:ext cx="2869997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2위는 빈 판의 상대 순위. 1위 디에이성형외과도 28/840.</a:t>
            </a:r>
          </a:p>
        </p:txBody>
      </p:sp>
      <p:sp>
        <p:nvSpPr>
          <p:cNvPr id="31" name="Oval 30"/>
          <p:cNvSpPr/>
          <p:nvPr/>
        </p:nvSpPr>
        <p:spPr>
          <a:xfrm>
            <a:off x="8108899" y="374904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33"/>
          </a:p>
        </p:txBody>
      </p:sp>
      <p:sp>
        <p:nvSpPr>
          <p:cNvPr id="32" name="TextBox 31"/>
          <p:cNvSpPr txBox="1"/>
          <p:nvPr/>
        </p:nvSpPr>
        <p:spPr>
          <a:xfrm>
            <a:off x="8316163" y="3685032"/>
            <a:ext cx="2869997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 dirty="0">
                <a:solidFill>
                  <a:srgbClr val="4A5980"/>
                </a:solidFill>
                <a:latin typeface="Pretendard"/>
                <a:ea typeface="Pretendard"/>
              </a:rPr>
              <a:t>진단에서 낮았던 </a:t>
            </a:r>
            <a:r>
              <a:rPr lang="ko-KR" sz="1333" b="0" i="0" dirty="0" err="1">
                <a:solidFill>
                  <a:srgbClr val="4A5980"/>
                </a:solidFill>
                <a:latin typeface="Pretendard"/>
                <a:ea typeface="Pretendard"/>
              </a:rPr>
              <a:t>B·C는</a:t>
            </a:r>
            <a:r>
              <a:rPr lang="ko-KR" sz="1333" b="0" i="0" dirty="0">
                <a:solidFill>
                  <a:srgbClr val="4A5980"/>
                </a:solidFill>
                <a:latin typeface="Pretendard"/>
                <a:ea typeface="Pretendard"/>
              </a:rPr>
              <a:t> </a:t>
            </a:r>
            <a:r>
              <a:rPr lang="ko-KR" sz="1333" b="0" i="0" dirty="0" err="1">
                <a:solidFill>
                  <a:srgbClr val="4A5980"/>
                </a:solidFill>
                <a:latin typeface="Pretendard"/>
                <a:ea typeface="Pretendard"/>
              </a:rPr>
              <a:t>시술·가격</a:t>
            </a:r>
            <a:r>
              <a:rPr lang="ko-KR" sz="1333" b="0" i="0" dirty="0">
                <a:solidFill>
                  <a:srgbClr val="4A5980"/>
                </a:solidFill>
                <a:latin typeface="Pretendard"/>
                <a:ea typeface="Pretendard"/>
              </a:rPr>
              <a:t> 질문 등장 0회로, 높았던 </a:t>
            </a:r>
            <a:r>
              <a:rPr lang="ko-KR" sz="1333" b="0" i="0" dirty="0" err="1">
                <a:solidFill>
                  <a:srgbClr val="4A5980"/>
                </a:solidFill>
                <a:latin typeface="Pretendard"/>
                <a:ea typeface="Pretendard"/>
              </a:rPr>
              <a:t>D</a:t>
            </a:r>
            <a:r>
              <a:rPr lang="ko-KR" sz="1333" b="0" i="0" dirty="0">
                <a:solidFill>
                  <a:srgbClr val="4A5980"/>
                </a:solidFill>
                <a:latin typeface="Pretendard"/>
                <a:ea typeface="Pretendard"/>
              </a:rPr>
              <a:t> 표면은 23점 전부로 실증.</a:t>
            </a:r>
          </a:p>
        </p:txBody>
      </p:sp>
      <p:sp>
        <p:nvSpPr>
          <p:cNvPr id="33" name="Oval 32"/>
          <p:cNvSpPr/>
          <p:nvPr/>
        </p:nvSpPr>
        <p:spPr>
          <a:xfrm>
            <a:off x="8108899" y="428853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33"/>
          </a:p>
        </p:txBody>
      </p:sp>
      <p:sp>
        <p:nvSpPr>
          <p:cNvPr id="34" name="TextBox 33"/>
          <p:cNvSpPr txBox="1"/>
          <p:nvPr/>
        </p:nvSpPr>
        <p:spPr>
          <a:xfrm>
            <a:off x="8316163" y="4224528"/>
            <a:ext cx="2869997" cy="690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현재 순위의 근거는 남의 표면과 멈춘 블로그. 콘텐츠를 갖추면 1위 선점이 가능한 시점.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2 / 5 · USER 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환자의 질문 120개를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먼저 만들었습니다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잠재 환자가 AI에게 실제로 묻는 문장을 퍼널 4단계(인지·탐색·비교·결정)로 설계했습니다.</a:t>
            </a:r>
          </a:p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질문마다 진단 실측 기준의 예상 판정을 붙여, 구축 전후 비교의 기준선으로 씁니다.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10 · Appendix · Question Bank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6920179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865059" y="2529840"/>
            <a:ext cx="3564941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773680"/>
            <a:ext cx="195072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56560" y="2773680"/>
            <a:ext cx="60960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문항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773680"/>
            <a:ext cx="4084320" cy="243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spc="200">
                <a:solidFill>
                  <a:srgbClr val="6B7A9E"/>
                </a:solidFill>
                <a:latin typeface="Pretendard"/>
                <a:ea typeface="Pretendard"/>
              </a:rPr>
              <a:t>대표 질문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5840" y="3041904"/>
            <a:ext cx="6432499" cy="7315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3151632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브랜드 직접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6560" y="3151632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151632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뷰성형외과 어때? 믿을만한 병원이야?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5840" y="344424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493008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위치·운영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56560" y="3493008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3493008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뷰성형외과 진료시간 어떻게 돼?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5840" y="3785616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05840" y="3834384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지역 추천·비교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56560" y="3834384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66160" y="3834384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 어디야?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05840" y="4126992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05840" y="4175760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시술 정보 7분야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56560" y="4175760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66160" y="4175760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가슴 보형물 종류 뭐가 있어?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5840" y="4468368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5840" y="4517136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신뢰·안전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56560" y="4517136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66160" y="4517136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성형외과 고를 때 뭘 확인해야 해?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5840" y="4809744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05840" y="4858512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가격·이벤트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56560" y="4858512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66160" y="4858512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뷰성형외과 지금 하는 이벤트 있어?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05840" y="5151120"/>
            <a:ext cx="6432499" cy="4877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05840" y="5199888"/>
            <a:ext cx="18897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rgbClr val="0A1128"/>
                </a:solidFill>
                <a:latin typeface="Pretendard"/>
                <a:ea typeface="Pretendard"/>
              </a:rPr>
              <a:t>후기·평판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56560" y="5199888"/>
            <a:ext cx="54864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66160" y="5199888"/>
            <a:ext cx="4023360" cy="280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뷰성형외과 실제 후기 어때?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08899" y="2773680"/>
            <a:ext cx="307726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설계 원칙</a:t>
            </a:r>
          </a:p>
        </p:txBody>
      </p:sp>
      <p:sp>
        <p:nvSpPr>
          <p:cNvPr id="41" name="Oval 40"/>
          <p:cNvSpPr/>
          <p:nvPr/>
        </p:nvSpPr>
        <p:spPr>
          <a:xfrm>
            <a:off x="8108899" y="3209544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316163" y="3145536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검색 키워드가 아니라 채팅형 AI에 입력하는 구어체 문장.</a:t>
            </a:r>
          </a:p>
        </p:txBody>
      </p:sp>
      <p:sp>
        <p:nvSpPr>
          <p:cNvPr id="43" name="Oval 42"/>
          <p:cNvSpPr/>
          <p:nvPr/>
        </p:nvSpPr>
        <p:spPr>
          <a:xfrm>
            <a:off x="8108899" y="3749040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316163" y="3685032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브랜드 질문 36개, 논브랜드 질문 84개. 승부처는 병원 이름을 모르는 환자의 84개.</a:t>
            </a:r>
          </a:p>
        </p:txBody>
      </p:sp>
      <p:sp>
        <p:nvSpPr>
          <p:cNvPr id="45" name="Oval 44"/>
          <p:cNvSpPr/>
          <p:nvPr/>
        </p:nvSpPr>
        <p:spPr>
          <a:xfrm>
            <a:off x="8108899" y="428853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316163" y="4224528"/>
            <a:ext cx="2869997" cy="441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사전판정: 인용 기대 5, 불안정 35, 인용 불가 80.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AF90FF"/>
                </a:solidFill>
                <a:latin typeface="Pretendard"/>
                <a:ea typeface="Pretendard"/>
              </a:rPr>
              <a:t>APPENDIX 3 / 5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retendard"/>
                <a:ea typeface="Pretendard"/>
              </a:rPr>
              <a:t>두 답변엔진에 120문항을 </a:t>
            </a:r>
            <a:r>
              <a:rPr lang="ko-KR" sz="4200" b="1" i="0">
                <a:solidFill>
                  <a:srgbClr val="AF90FF"/>
                </a:solidFill>
                <a:latin typeface="Pretendard"/>
                <a:ea typeface="Pretendard"/>
              </a:rPr>
              <a:t>전부 실측했습니다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FFFFFF"/>
                </a:solidFill>
                <a:latin typeface="Pretendard"/>
                <a:ea typeface="Pretendard"/>
              </a:rPr>
              <a:t>OpenAI와 Perplexity 정식 API로 서울 위치를 고정하고, 질문 원문 그대로 1회씩 질의했습니다.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FFFFFF"/>
                </a:solidFill>
                <a:latin typeface="Pretendard"/>
                <a:ea typeface="Pretendard"/>
              </a:rPr>
              <a:t>11 · Appendix · 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7472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18744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900160" y="2273808"/>
            <a:ext cx="2529840" cy="155448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8534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 dirty="0">
                <a:solidFill>
                  <a:schemeClr val="bg1"/>
                </a:solidFill>
                <a:latin typeface="Pretendard"/>
                <a:ea typeface="Pretendard"/>
              </a:rPr>
              <a:t>CHATGPT · 브랜드 질문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97%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 dirty="0">
                <a:solidFill>
                  <a:srgbClr val="F5F3FF"/>
                </a:solidFill>
                <a:latin typeface="Pretendard"/>
                <a:ea typeface="Pretendard"/>
              </a:rPr>
              <a:t>36문항 중 35문항 언급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chemeClr val="bg1"/>
                </a:solidFill>
                <a:latin typeface="Pretendard"/>
                <a:ea typeface="Pretendard"/>
              </a:rPr>
              <a:t>CHATGPT · 논브랜드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856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11%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856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5F3FF"/>
                </a:solidFill>
                <a:latin typeface="Pretendard"/>
                <a:ea typeface="Pretendard"/>
              </a:rPr>
              <a:t>84문항 중 10문항 언급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128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chemeClr val="bg1"/>
                </a:solidFill>
                <a:latin typeface="Pretendard"/>
                <a:ea typeface="Pretendard"/>
              </a:rPr>
              <a:t>PERPLEXITY · 브랜드 질문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128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100%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5F3FF"/>
                </a:solidFill>
                <a:latin typeface="Pretendard"/>
                <a:ea typeface="Pretendard"/>
              </a:rPr>
              <a:t>36문항 중 36문항 언급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2517648"/>
            <a:ext cx="2042160" cy="2051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1" i="0">
                <a:solidFill>
                  <a:schemeClr val="bg1"/>
                </a:solidFill>
                <a:latin typeface="Pretendard"/>
                <a:ea typeface="Pretendard"/>
              </a:rPr>
              <a:t>PERPLEXITY · 논브랜드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2852928"/>
            <a:ext cx="204216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FFFFFF"/>
                </a:solidFill>
                <a:latin typeface="Playfair Display Black"/>
                <a:ea typeface="Pretendard"/>
              </a:rPr>
              <a:t>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0" y="3696716"/>
            <a:ext cx="2042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F5F3FF"/>
                </a:solidFill>
                <a:latin typeface="Pretendard"/>
                <a:ea typeface="Pretendard"/>
              </a:rPr>
              <a:t>84문항 중 3문항 언급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2000" y="4168140"/>
            <a:ext cx="10668000" cy="1115568"/>
          </a:xfrm>
          <a:prstGeom prst="rect">
            <a:avLst/>
          </a:prstGeom>
          <a:solidFill>
            <a:srgbClr val="0F1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62000" y="4041648"/>
            <a:ext cx="24384" cy="1115568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4515971"/>
            <a:ext cx="10363200" cy="226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ko-KR" sz="1600" b="0" i="0" dirty="0">
                <a:solidFill>
                  <a:srgbClr val="FFFFFF"/>
                </a:solidFill>
                <a:latin typeface="Pretendard"/>
                <a:ea typeface="Pretendard"/>
              </a:rPr>
              <a:t>소비자 UI 자동 조회는 약관 위반이라 쓰지 않았습니다. 정식 API 측정과 반복 </a:t>
            </a:r>
            <a:r>
              <a:rPr lang="ko-KR" sz="1600" b="0" i="0" dirty="0" err="1">
                <a:solidFill>
                  <a:srgbClr val="FFFFFF"/>
                </a:solidFill>
                <a:latin typeface="Pretendard"/>
                <a:ea typeface="Pretendard"/>
              </a:rPr>
              <a:t>스팟체크로만</a:t>
            </a:r>
            <a:r>
              <a:rPr lang="ko-KR" sz="1600" b="0" i="0" dirty="0">
                <a:solidFill>
                  <a:srgbClr val="FFFFFF"/>
                </a:solidFill>
                <a:latin typeface="Pretendard"/>
                <a:ea typeface="Pretendard"/>
              </a:rPr>
              <a:t> 보고합니다.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2688" y="4791456"/>
            <a:ext cx="10363200" cy="2682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 dirty="0">
                <a:solidFill>
                  <a:srgbClr val="8F9DC0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4 / 5 · FINDINGS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이름을 모르는 환자에게는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존재하지 않습니다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병원명을 아는 환자의 질문에는 두 엔진 모두 답합니다.</a:t>
            </a:r>
          </a:p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병원을 찾는 질문에서는 경쟁 병원이 추천 자리를 가져갑니다.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12 · Appendix · Findings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187440" y="2529840"/>
            <a:ext cx="5242560" cy="35052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05840" y="2773680"/>
            <a:ext cx="2127504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773680"/>
            <a:ext cx="2127504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브랜드 질문 · 언급 97~100%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이름을 대면 답한다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뷰성형외과를 지목한 36문항은 위치·평점·안전 정보까지 서술. 인지도 문제는 아님.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근거는 남의 표면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인용 출처는 강남언니·GetCareKorea·뉴스. 자사 홈페이지가 근거로 쓰인 답변은 예외적.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오답 위험 실증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주차 질문에 Perplexity는 35대 무료로 정답, ChatGPT는 시설 없음으로 추측. 구조화 부재의 비용.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31280" y="2773680"/>
            <a:ext cx="2084832" cy="280416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8534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31280" y="2773680"/>
            <a:ext cx="2084832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7C3A4B"/>
                </a:solidFill>
                <a:latin typeface="Pretendard"/>
                <a:ea typeface="Pretendard"/>
              </a:rPr>
              <a:t>논브랜드 질문 · 언급 3~11%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1280" y="322478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추천 목록에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1280" y="353568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추천·비교·시술 정보 84문항에서 Perplexity 3문항, ChatGPT 10문항만 뷰를 언급.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1280" y="420014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경쟁 병원이 선점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1280" y="451104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Perplexity 추천은 디에이 4회, 우리 4회, 바노바기·JK 각 3회. 아이디병원은 1순위 2회.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1280" y="5175504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시술 정보 질문 전멸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1280" y="5486400"/>
            <a:ext cx="4754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가격·회복기간·보형물 비교 질문에서 인용 0. FAQ 0개, HTML 표 0개의 직접 결과.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79120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APPENDIX 5 / 5 · KEY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975360"/>
            <a:ext cx="10668000" cy="6934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4200" b="1" i="0">
                <a:solidFill>
                  <a:srgbClr val="0A1128"/>
                </a:solidFill>
                <a:latin typeface="Pretendard"/>
                <a:ea typeface="Pretendard"/>
              </a:rPr>
              <a:t>멈춘 블로그가 아직 </a:t>
            </a:r>
            <a:r>
              <a:rPr lang="ko-KR" sz="4200" b="1" i="0">
                <a:solidFill>
                  <a:srgbClr val="4F1DA1"/>
                </a:solidFill>
                <a:latin typeface="Pretendard"/>
                <a:ea typeface="Pretendard"/>
              </a:rPr>
              <a:t>인용되고 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741932"/>
            <a:ext cx="106680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ChatGPT가 논브랜드 질문에서 뷰성형외과를 인용한 드문 사례의 출처는 2024년 5월에 멈춘 자사 블로그였습니다.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327648"/>
            <a:ext cx="48768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150" b="0" i="0">
                <a:solidFill>
                  <a:srgbClr val="6B7A9E"/>
                </a:solidFill>
                <a:latin typeface="Pretendard"/>
                <a:ea typeface="Pretendard"/>
              </a:rPr>
              <a:t>13 · Appendix ·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83696" y="6327648"/>
            <a:ext cx="195072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50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2000" y="2273808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78959" y="2273808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995919" y="2273808"/>
            <a:ext cx="3434080" cy="359664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8534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05840" y="2517648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8534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517648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3A3F7C"/>
                </a:solidFill>
                <a:latin typeface="Pretendard"/>
                <a:ea typeface="Pretendard"/>
              </a:rPr>
              <a:t>발견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968752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실측 사례 C-02</a:t>
            </a:r>
          </a:p>
        </p:txBody>
      </p:sp>
      <p:sp>
        <p:nvSpPr>
          <p:cNvPr id="13" name="Oval 12"/>
          <p:cNvSpPr/>
          <p:nvPr/>
        </p:nvSpPr>
        <p:spPr>
          <a:xfrm>
            <a:off x="1005840" y="340461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13104" y="3340608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병원을 묻자 </a:t>
            </a:r>
            <a:r>
              <a:rPr lang="ko-KR" sz="1600" b="0" i="0" dirty="0" err="1">
                <a:solidFill>
                  <a:srgbClr val="4A5980"/>
                </a:solidFill>
                <a:latin typeface="Pretendard"/>
                <a:ea typeface="Pretendard"/>
              </a:rPr>
              <a:t>뷰성형외과가</a:t>
            </a: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 2순위로 등장.</a:t>
            </a:r>
          </a:p>
        </p:txBody>
      </p:sp>
      <p:sp>
        <p:nvSpPr>
          <p:cNvPr id="15" name="Oval 14"/>
          <p:cNvSpPr/>
          <p:nvPr/>
        </p:nvSpPr>
        <p:spPr>
          <a:xfrm>
            <a:off x="1005840" y="39441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13104" y="3880104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인용 출처는 blog.viewclinic.com. 2024-05 이후 갱신이 멈춘 블로그.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22800" y="2517648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EFE6FF"/>
          </a:solidFill>
          <a:ln w="8534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22800" y="2517648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F1DA1"/>
                </a:solidFill>
                <a:latin typeface="Pretendard"/>
                <a:ea typeface="Pretendard"/>
              </a:rPr>
              <a:t>해석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2800" y="2968752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텍스트 자산은 인용된다</a:t>
            </a:r>
          </a:p>
        </p:txBody>
      </p:sp>
      <p:sp>
        <p:nvSpPr>
          <p:cNvPr id="20" name="Oval 19"/>
          <p:cNvSpPr/>
          <p:nvPr/>
        </p:nvSpPr>
        <p:spPr>
          <a:xfrm>
            <a:off x="4622800" y="340461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30064" y="3340608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유튜브 영상 1,064개보다 오래된 블로그 글이 인용에 기여.</a:t>
            </a:r>
          </a:p>
        </p:txBody>
      </p:sp>
      <p:sp>
        <p:nvSpPr>
          <p:cNvPr id="22" name="Oval 21"/>
          <p:cNvSpPr/>
          <p:nvPr/>
        </p:nvSpPr>
        <p:spPr>
          <a:xfrm>
            <a:off x="4622800" y="39441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830064" y="3880104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답변엔진은 크롤링 가능한 텍스트만 근거로 쓴다는 직접 증거.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39760" y="2517648"/>
            <a:ext cx="615696" cy="280416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8534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39760" y="2517648"/>
            <a:ext cx="615696" cy="2804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150" b="1" i="0">
                <a:solidFill>
                  <a:srgbClr val="4A3A7C"/>
                </a:solidFill>
                <a:latin typeface="Pretendard"/>
                <a:ea typeface="Pretendard"/>
              </a:rPr>
              <a:t>함의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39760" y="2968752"/>
            <a:ext cx="294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67" b="1" i="0">
                <a:solidFill>
                  <a:srgbClr val="0A1128"/>
                </a:solidFill>
                <a:latin typeface="Pretendard"/>
                <a:ea typeface="Pretendard"/>
              </a:rPr>
              <a:t>P1 콘텐츠의 근거</a:t>
            </a:r>
          </a:p>
        </p:txBody>
      </p:sp>
      <p:sp>
        <p:nvSpPr>
          <p:cNvPr id="27" name="Oval 26"/>
          <p:cNvSpPr/>
          <p:nvPr/>
        </p:nvSpPr>
        <p:spPr>
          <a:xfrm>
            <a:off x="8239760" y="3404616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47023" y="3340608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정의문·FAQ·비교표가 생기면 논브랜드 언급률이 움직입니다.</a:t>
            </a:r>
          </a:p>
        </p:txBody>
      </p:sp>
      <p:sp>
        <p:nvSpPr>
          <p:cNvPr id="29" name="Oval 28"/>
          <p:cNvSpPr/>
          <p:nvPr/>
        </p:nvSpPr>
        <p:spPr>
          <a:xfrm>
            <a:off x="8239760" y="3944112"/>
            <a:ext cx="60960" cy="6096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447023" y="3880104"/>
            <a:ext cx="2739136" cy="454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8주 재측정에서 같은 120문항으로 변화를 확인합니다.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292352"/>
            <a:ext cx="10668000" cy="2865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 spc="300">
                <a:solidFill>
                  <a:srgbClr val="4F1DA1"/>
                </a:solidFill>
                <a:latin typeface="Pretendard"/>
                <a:ea typeface="Pretendard"/>
              </a:rPr>
              <a:t>NEXT STEP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810512"/>
            <a:ext cx="10668000" cy="19507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lang="ko-KR" sz="6400" b="1" i="0">
                <a:solidFill>
                  <a:srgbClr val="0A1128"/>
                </a:solidFill>
                <a:latin typeface="Pretendard"/>
                <a:ea typeface="Pretendard"/>
              </a:rPr>
              <a:t>진단은 끝났습니다.</a:t>
            </a:r>
          </a:p>
          <a:p>
            <a:pPr>
              <a:lnSpc>
                <a:spcPct val="98000"/>
              </a:lnSpc>
            </a:pPr>
            <a:r>
              <a:rPr lang="ko-KR" sz="6400" b="1" i="0">
                <a:solidFill>
                  <a:srgbClr val="0A1128"/>
                </a:solidFill>
                <a:latin typeface="Pretendard"/>
                <a:ea typeface="Pretendard"/>
              </a:rPr>
              <a:t>8주로 증명하겠습니다.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974592"/>
            <a:ext cx="10668000" cy="3779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850" b="0" i="0">
                <a:solidFill>
                  <a:srgbClr val="4A5980"/>
                </a:solidFill>
                <a:latin typeface="Pretendard"/>
                <a:ea typeface="Pretendard"/>
              </a:rPr>
              <a:t>8주 구축과 재진단으로 C를 B로 올리고, 전 과정을 숫자로 보고합니다.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645151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4F1DA1"/>
                </a:solidFill>
                <a:latin typeface="Pretendard"/>
                <a:ea typeface="Pretendar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645151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0A1128"/>
                </a:solidFill>
                <a:latin typeface="Pretendard"/>
                <a:ea typeface="Pretendard"/>
              </a:rPr>
              <a:t>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1280" y="4645151"/>
            <a:ext cx="8778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본 제안서와 36개 항목 진단 리포트 전문을 검토합니다.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010911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4F1DA1"/>
                </a:solidFill>
                <a:latin typeface="Pretendard"/>
                <a:ea typeface="Pretendard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5010911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0A1128"/>
                </a:solidFill>
                <a:latin typeface="Pretendard"/>
                <a:ea typeface="Pretendard"/>
              </a:rPr>
              <a:t>계정 연동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21280" y="5010911"/>
            <a:ext cx="8778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GA4·서버로그·GSC·Bing 권한 공유 시 미검증 4개 항목을 1일 안에 확정합니다.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6671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4F1DA1"/>
                </a:solidFill>
                <a:latin typeface="Pretendard"/>
                <a:ea typeface="Pretendard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5376671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00" b="1" i="0">
                <a:solidFill>
                  <a:srgbClr val="0A1128"/>
                </a:solidFill>
                <a:latin typeface="Pretendard"/>
                <a:ea typeface="Pretendard"/>
              </a:rPr>
              <a:t>킥오프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21280" y="5376671"/>
            <a:ext cx="8778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333" b="0" i="0">
                <a:solidFill>
                  <a:srgbClr val="4A5980"/>
                </a:solidFill>
                <a:latin typeface="Pretendard"/>
                <a:ea typeface="Pretendard"/>
              </a:rPr>
              <a:t>W1 스키마·NAP·측정 인프라 설치부터 착수합니다.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266688"/>
            <a:ext cx="3657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5600" y="6327648"/>
            <a:ext cx="4724400" cy="298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1350" b="0" i="0">
                <a:solidFill>
                  <a:srgbClr val="6B7A9E"/>
                </a:solidFill>
                <a:latin typeface="Pretendard"/>
                <a:ea typeface="Pretendard"/>
              </a:rPr>
              <a:t>o2oteam@o2o.kr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1836</Words>
  <Application>Microsoft Macintosh PowerPoint</Application>
  <PresentationFormat>사용자 지정</PresentationFormat>
  <Paragraphs>284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Pretendard</vt:lpstr>
      <vt:lpstr>Arial</vt:lpstr>
      <vt:lpstr>Calibri</vt:lpstr>
      <vt:lpstr>Playfair Display</vt:lpstr>
      <vt:lpstr>Playfair Display Black</vt:lpstr>
      <vt:lpstr>Playfair Display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Haewon Kam</cp:lastModifiedBy>
  <cp:revision>6</cp:revision>
  <dcterms:created xsi:type="dcterms:W3CDTF">2013-01-27T09:14:16Z</dcterms:created>
  <dcterms:modified xsi:type="dcterms:W3CDTF">2026-09-01T02:46:19Z</dcterms:modified>
  <cp:category/>
</cp:coreProperties>
</file>