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777240"/>
            <a:ext cx="804672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INFINITH AI DISCOVERY · AEO / GEO AUDIT v1.0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1143000"/>
            <a:ext cx="8138160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6200" b="1" i="0">
                <a:solidFill>
                  <a:srgbClr val="021341"/>
                </a:solidFill>
                <a:latin typeface="Playfair Display Black"/>
                <a:ea typeface="Playfair Display Black"/>
                <a:cs typeface="Playfair Display Black"/>
              </a:rPr>
              <a:t>VIEWCLINIC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2121408"/>
            <a:ext cx="813816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3600" b="1" i="1">
                <a:solidFill>
                  <a:srgbClr val="4F1DA1"/>
                </a:solidFill>
                <a:latin typeface="Playfair Display"/>
                <a:ea typeface="Playfair Display"/>
                <a:cs typeface="Playfair Display"/>
              </a:rPr>
              <a:t>AI Answer Readiness Report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3017520"/>
            <a:ext cx="7498079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뷰성형외과 홈페이지가 ChatGPT·Gemini·Perplexity 답변에 인용될 준비가 됐는지 36개 항목으로 진단했습니다.</a:t>
            </a:r>
          </a:p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결과는 48점(C). 크롤러 접근과 강남언니는 강하지만, 홈페이지에 인용할 문장과 엔티티 근거가 없습니다.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4069080"/>
            <a:ext cx="201168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PREPARED FOR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4270248"/>
            <a:ext cx="20116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뷰성형외과</a:t>
            </a:r>
          </a:p>
        </p:txBody>
      </p:sp>
      <p:sp>
        <p:nvSpPr>
          <p:cNvPr id="8" name="Rectangle 7"/>
          <p:cNvSpPr/>
          <p:nvPr/>
        </p:nvSpPr>
        <p:spPr>
          <a:xfrm>
            <a:off x="2633472" y="4069080"/>
            <a:ext cx="201168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PREPARED BY</a:t>
            </a:r>
          </a:p>
        </p:txBody>
      </p:sp>
      <p:sp>
        <p:nvSpPr>
          <p:cNvPr id="9" name="Rectangle 8"/>
          <p:cNvSpPr/>
          <p:nvPr/>
        </p:nvSpPr>
        <p:spPr>
          <a:xfrm>
            <a:off x="2633472" y="4270248"/>
            <a:ext cx="20116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INFINITH AI Discovery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18303" y="4069080"/>
            <a:ext cx="201168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AUDITED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18303" y="4270248"/>
            <a:ext cx="20116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2026. 08. 28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03136" y="4069080"/>
            <a:ext cx="2115921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SCOPE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03136" y="4270248"/>
            <a:ext cx="2115921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viewclinic.com · 36 criteria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EXECUTIVE SUMMARY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읽을 수는 있지만,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인용할 근거가 없다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463040"/>
            <a:ext cx="81381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36개 항목 중 31개를 실측했고, 오너 접근이 필요한 5개는 점수 분모에서 제외했습니다.</a:t>
            </a:r>
          </a:p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접근성(A) 92%·표면(D) 72%는 양호, 엔티티(B) 30%·콘텐츠(C) 20%가 총점을 끌어내립니다.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395728"/>
            <a:ext cx="1956816" cy="210312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67512" y="2633472"/>
            <a:ext cx="1664208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900" b="1" i="0">
                <a:solidFill>
                  <a:srgbClr val="4F1DA1"/>
                </a:solidFill>
                <a:latin typeface="Playfair Display Black"/>
                <a:ea typeface="Playfair Display Black"/>
                <a:cs typeface="Playfair Display Black"/>
              </a:rPr>
              <a:t>48 / 100</a:t>
            </a:r>
          </a:p>
        </p:txBody>
      </p:sp>
      <p:sp>
        <p:nvSpPr>
          <p:cNvPr id="8" name="Rectangle 7"/>
          <p:cNvSpPr/>
          <p:nvPr/>
        </p:nvSpPr>
        <p:spPr>
          <a:xfrm>
            <a:off x="667512" y="3291840"/>
            <a:ext cx="166420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AI Answer Readiness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667512" y="3712464"/>
            <a:ext cx="1664208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등급 C. 검증 항목 88점 만점 중 42.1점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87752" y="2395728"/>
            <a:ext cx="1956816" cy="210312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52344" y="2633472"/>
            <a:ext cx="1664208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900" b="1" i="0">
                <a:solidFill>
                  <a:srgbClr val="4F1DA1"/>
                </a:solidFill>
                <a:latin typeface="Playfair Display Black"/>
                <a:ea typeface="Playfair Display Black"/>
                <a:cs typeface="Playfair Display Black"/>
              </a:rPr>
              <a:t>92%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52344" y="3291840"/>
            <a:ext cx="166420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 · 크롤러 접근성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52344" y="3712464"/>
            <a:ext cx="1664208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AI 검색봇 12종 전부 허용, SSR 렌더링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72583" y="2395728"/>
            <a:ext cx="1956816" cy="210312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837175" y="2633472"/>
            <a:ext cx="1664208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900" b="1" i="0">
                <a:solidFill>
                  <a:srgbClr val="4F1DA1"/>
                </a:solidFill>
                <a:latin typeface="Playfair Display Black"/>
                <a:ea typeface="Playfair Display Black"/>
                <a:cs typeface="Playfair Display Black"/>
              </a:rPr>
              <a:t>20%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837175" y="3291840"/>
            <a:ext cx="166420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 · 인용 가능 콘텐츠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37175" y="3712464"/>
            <a:ext cx="1664208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정의문 0, FAQ 0, HTML 표 0, H1 5개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57416" y="2395728"/>
            <a:ext cx="1956816" cy="210312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922007" y="2633472"/>
            <a:ext cx="1664208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900" b="1" i="0">
                <a:solidFill>
                  <a:srgbClr val="4F1DA1"/>
                </a:solidFill>
                <a:latin typeface="Playfair Display Black"/>
                <a:ea typeface="Playfair Display Black"/>
                <a:cs typeface="Playfair Display Black"/>
              </a:rPr>
              <a:t>5 / 36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22007" y="3291840"/>
            <a:ext cx="166420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미검증 항목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22007" y="3712464"/>
            <a:ext cx="1664208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GA4·서버로그·GSC·Bing은 오너 계정 필요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WHAT AI SEES · 진단의 결론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문제는 차단이 아니라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내용이다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EF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정상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크롤러 접근 정상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robots.txt가 OAI-SearchBot·PerplexityBot 등 12종을 허용. Cloudflare 차단 없음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서버 렌더링 본문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WordPress가 본문을 서버에서 렌더. JS 없이 10,757자 추출됨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YouTube 활발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VIEW SHORTS·FILM 채널이 최신 영상을 꾸준히 발행. 오픈웹 언급 자산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F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E83A5F"/>
                </a:solidFill>
                <a:latin typeface="Pretendard"/>
                <a:ea typeface="Pretendard"/>
                <a:cs typeface="Pretendard"/>
              </a:rPr>
              <a:t>치명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누구인지 확정 불가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MedicalClinic 스키마 없음, sameAs 비어 있음, 시술 목록 JSON-LD는 문법 오류로 무효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인용할 문장 없음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H1 5개가 전부 영문 라벨. FAQ 0개, HTML 표 0개, 정의문 0개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15개월 갱신 신호 없음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post-sitemap 최신 lastmod 2024-05-31. dateModified 마크업 없음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SCORECARD · 6 CATEGORIES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카테고리별 점수와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검증 범위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463040"/>
            <a:ext cx="81381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103120"/>
            <a:ext cx="5120640" cy="2487168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806440" y="2103120"/>
            <a:ext cx="2834640" cy="2487168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2286000"/>
            <a:ext cx="22402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카테고리</a:t>
            </a:r>
          </a:p>
        </p:txBody>
      </p:sp>
      <p:sp>
        <p:nvSpPr>
          <p:cNvPr id="9" name="Rectangle 8"/>
          <p:cNvSpPr/>
          <p:nvPr/>
        </p:nvSpPr>
        <p:spPr>
          <a:xfrm>
            <a:off x="3017520" y="2286000"/>
            <a:ext cx="73152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배점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9040" y="2286000"/>
            <a:ext cx="8686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획득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17720" y="2286000"/>
            <a:ext cx="77724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판정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2596896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 · AI 크롤러 접근성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17520" y="2596896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49040" y="2596896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15.7 / 17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17720" y="2596896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92% 우수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017520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 · 엔티티 식별·구조화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17520" y="3017520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49040" y="3017520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6.0 / 20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17720" y="3017520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30% 미흡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" y="3438144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 · 답변 인용 가능 콘텐츠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17520" y="3438144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49040" y="3438144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5.0 / 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17720" y="3438144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20% 치명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7240" y="3858768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D · AI 인용 표면 확보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17520" y="3858768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49040" y="3858768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13.7 / 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17720" y="3858768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72% 양호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77240" y="4279392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E · AI 가시성 측정 인프라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17520" y="4279392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49040" y="4279392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0 / 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17720" y="4279392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0% 미설치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07607" y="2322576"/>
            <a:ext cx="243230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읽는 법</a:t>
            </a:r>
          </a:p>
        </p:txBody>
      </p:sp>
      <p:sp>
        <p:nvSpPr>
          <p:cNvPr id="33" name="Oval 32"/>
          <p:cNvSpPr/>
          <p:nvPr/>
        </p:nvSpPr>
        <p:spPr>
          <a:xfrm>
            <a:off x="6007607" y="3031235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172199" y="2980944"/>
            <a:ext cx="226771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획득 분모는 검증 항목 배점 합. E는 미검증 3개라 분모가 2점뿐</a:t>
            </a:r>
          </a:p>
        </p:txBody>
      </p:sp>
      <p:sp>
        <p:nvSpPr>
          <p:cNvPr id="35" name="Oval 34"/>
          <p:cNvSpPr/>
          <p:nvPr/>
        </p:nvSpPr>
        <p:spPr>
          <a:xfrm>
            <a:off x="6007607" y="3598163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172199" y="3547872"/>
            <a:ext cx="226771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F 기술 위생은 5점 중 1.7점(33%). 표에서 생략</a:t>
            </a:r>
          </a:p>
        </p:txBody>
      </p:sp>
      <p:sp>
        <p:nvSpPr>
          <p:cNvPr id="37" name="Oval 36"/>
          <p:cNvSpPr/>
          <p:nvPr/>
        </p:nvSpPr>
        <p:spPr>
          <a:xfrm>
            <a:off x="6007607" y="4165091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172199" y="4114800"/>
            <a:ext cx="226771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총점 = 42.1 / 88 = 48점, 등급 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A · ACCESS &amp; CRAWLABILITY · 92%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크롤러 접근은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열려 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EF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우수 · 3/3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A1 검색용 AI 봇 허용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robots.txt: Disallow는 /wp-admin/ 뿐. 12종 UA 실제 GET 전부 200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A2 CDN 차단 없음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nginx 직접 응답. Cloudflare 헤더·AI UA 챌린지 없음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A4 HTTPS 정합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http://viewclinic.com → 301 → https://www.viewclinic.com/ 정본 수렴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1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보완 · 2/3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A5 sitemap.xml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선언·200 응답. 페이지 249개. 단 post lastmod 최신이 2024-05-31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A7 응답 속도·무게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TTFB 0.135s는 양호. 초기 HTML 838KB로 기준 300KB의 2.8배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A6 Bing 색인 (미검증)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ChatGPT 검색은 Bing 인덱스 의존. Webmaster 등록 여부 오너 확인 필요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B · ENTITY &amp; STRUCTURED DATA · 33%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AI가 이 병원을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하나의 엔티티로 못 묶는다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F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E83A5F"/>
                </a:solidFill>
                <a:latin typeface="Pretendard"/>
                <a:ea typeface="Pretendard"/>
                <a:cs typeface="Pretendard"/>
              </a:rPr>
              <a:t>치명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B1 JSON-LD 문법 무효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ItemList 블록 쉼표 누락(line 11). 시술 목록 구조화 데이터 전체가 파서에서 버려짐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B2 MedicalClinic 없음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Organization·WebSite만 존재. 주소·전화·진료시간·전문분야 미구조화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B3 Physician 없음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의료진 정보는 텍스트·이미지로만. 누가 수술하는지 기계가 못 읽음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1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미흡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B5 sameAs 비어 있음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푸터에 YouTube·Instagram·Facebook 링크가 있으나 스키마에 미연결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B4 NAP 표기 2종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"서울 강남구 봉은사로 107" / "서울특별시 강남구 봉은사로 107," 혼재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B7 영문 사이트 미연결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viewplasticsurgery.com이 별도로 있으나 hreflang 없음. 두 도메인이 서로 모름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C · ANSWER-READY CONTENT · 20%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답변엔진이 잘라 갈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단락이 없다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F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E83A5F"/>
                </a:solidFill>
                <a:latin typeface="Pretendard"/>
                <a:ea typeface="Pretendard"/>
                <a:cs typeface="Pretendard"/>
              </a:rPr>
              <a:t>0점 항목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C1 정의문 없음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메인 첫 화면은 슬라이더와 "VIEW SELFIE" 라벨. 시술 페이지 첫 텍스트는 상담 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C2 FAQ 없음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메인·가슴성형 페이지에서 FAQ·Q&amp;A 섹션 탐지 안 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C3 H1 5개, 전부 라벨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VIEW SELFIE / EVENT / SHORTS / FILM / SPECIALITY. 시술 페이지는 H1 없음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1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부분 점수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C7 의료진 권위 신호 있음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모티바 KOL·복지부 표창·갈더마 방문 등 17회 언급. 단 구조화 안 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C4 수치 표기 미흡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"보형물 사용량 1위" 같은 주장형. 가격대·수술시간·회복기간 표 없음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C6 신선도 신호 약함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dateModified 없음. 유튜브 활동이 사이트 갱신으로 전달되지 않음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D · SURFACES  /  E · MEASUREMENT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강남언니는 강하고,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GBP는 전화번호가 없다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97864" cy="310896"/>
          </a:xfrm>
          <a:prstGeom prst="roundRect">
            <a:avLst>
              <a:gd name="adj" fmla="val 30000"/>
            </a:avLst>
          </a:prstGeom>
          <a:solidFill>
            <a:srgbClr val="EF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97864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D · 표면 72%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D1 강남언니 우수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후기 19,316건, 의료진 26명, 이벤트 52건. 병의원 AI 인용의 핵심 표면 확보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D2 GBP 4.9점 (901)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소유자 게시물 활성. 단 전화번호 미등록, 웹사이트가 viewplasticsurgery.com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D4 NAP 표기 3종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홈페이지·강남언니·GBP 주소 표기가 전부 다름. AI가 한 병원으로 묶을 근거 약함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F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E83A5F"/>
                </a:solidFill>
                <a:latin typeface="Pretendard"/>
                <a:ea typeface="Pretendard"/>
                <a:cs typeface="Pretendard"/>
              </a:rPr>
              <a:t>E · 측정 0%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E1 크롤러 로그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nginx 직접 호스팅. AI 봇 히트 추출·IP 검증 파이프라인 없음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E2 GA4 AI 유입 채널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chatgpt.com·perplexity.ai 커스텀 채널그룹 없음. 오너 접근 필요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E4 기준선 스팟체크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미실시. 질의 10개 × 5회 반복 측정이 개선 증명의 전제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B9AAFF"/>
                </a:solidFill>
                <a:latin typeface="Pretendard"/>
                <a:ea typeface="Pretendard"/>
                <a:cs typeface="Pretendard"/>
              </a:rPr>
              <a:t>ACTION PLAN · P0 / P1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즉시 고칠 것과 </a:t>
            </a:r>
            <a:r>
              <a:rPr sz="2800" b="1" i="0">
                <a:solidFill>
                  <a:srgbClr val="E4CFFF"/>
                </a:solidFill>
                <a:latin typeface="Pretendard"/>
                <a:ea typeface="Pretendard"/>
                <a:cs typeface="Pretendard"/>
              </a:rPr>
              <a:t>4주 안에 만들 것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9A90C0"/>
                </a:solidFill>
                <a:latin typeface="Pretendard"/>
                <a:ea typeface="Pretendard"/>
                <a:cs typeface="Pretendard"/>
              </a:rPr>
              <a:t>INFINITH · Viewclinic AI Answer Readiness  ·  08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108960"/>
          </a:xfrm>
          <a:prstGeom prst="roundRect">
            <a:avLst>
              <a:gd name="adj" fmla="val 2571"/>
            </a:avLst>
          </a:prstGeom>
          <a:solidFill>
            <a:srgbClr val="1E1A45"/>
          </a:solidFill>
          <a:ln w="12801">
            <a:solidFill>
              <a:srgbClr val="3A33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108960"/>
          </a:xfrm>
          <a:prstGeom prst="roundRect">
            <a:avLst>
              <a:gd name="adj" fmla="val 2571"/>
            </a:avLst>
          </a:prstGeom>
          <a:solidFill>
            <a:srgbClr val="1E1A45"/>
          </a:solidFill>
          <a:ln w="12801">
            <a:solidFill>
              <a:srgbClr val="3A33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55648"/>
            <a:ext cx="342900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1" i="0">
                <a:solidFill>
                  <a:srgbClr val="B9AAFF"/>
                </a:solidFill>
                <a:latin typeface="Pretendard"/>
                <a:ea typeface="Pretendard"/>
                <a:cs typeface="Pretendard"/>
              </a:rPr>
              <a:t>P0 · 즉시 (1일~1주)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011680"/>
            <a:ext cx="34290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2000" b="1" i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엔티티·표면·측정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599944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78408" y="2542032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깨진 JSON-LD 수정 + MedicalClinic 스키마 삽입, sameAs 연결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258312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78408" y="3200400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GBP 전화번호 등록·웹사이트 교정, 4개 표면 NAP 통일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916680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78408" y="3858768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GA4 AI 채널그룹 + 서버로그 IP 검증 + GSC·Bing 등록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65192" y="1755648"/>
            <a:ext cx="342900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1" i="0">
                <a:solidFill>
                  <a:srgbClr val="B9AAFF"/>
                </a:solidFill>
                <a:latin typeface="Pretendard"/>
                <a:ea typeface="Pretendard"/>
                <a:cs typeface="Pretendard"/>
              </a:rPr>
              <a:t>P1 · 4주 내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65192" y="2011680"/>
            <a:ext cx="34290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2000" b="1" i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콘텐츠 구조</a:t>
            </a:r>
          </a:p>
        </p:txBody>
      </p:sp>
      <p:sp>
        <p:nvSpPr>
          <p:cNvPr id="17" name="Oval 16"/>
          <p:cNvSpPr/>
          <p:nvPr/>
        </p:nvSpPr>
        <p:spPr>
          <a:xfrm>
            <a:off x="4965192" y="2599944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166359" y="2542032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핵심 페이지 첫 단락에 정의문, 시술별 FAQ 5~8개 + FAQPage 스키마</a:t>
            </a:r>
          </a:p>
        </p:txBody>
      </p:sp>
      <p:sp>
        <p:nvSpPr>
          <p:cNvPr id="19" name="Oval 18"/>
          <p:cNvSpPr/>
          <p:nvPr/>
        </p:nvSpPr>
        <p:spPr>
          <a:xfrm>
            <a:off x="4965192" y="3258312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66359" y="3200400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페이지당 H1 1개 서술형, 비교표를 HTML table로, Physician 스키마</a:t>
            </a:r>
          </a:p>
        </p:txBody>
      </p:sp>
      <p:sp>
        <p:nvSpPr>
          <p:cNvPr id="21" name="Oval 20"/>
          <p:cNvSpPr/>
          <p:nvPr/>
        </p:nvSpPr>
        <p:spPr>
          <a:xfrm>
            <a:off x="4965192" y="3916680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166359" y="3858768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WordPress 5.5.3 업그레이드, alt 누락 111개 보완, HTML 무게 절감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ROADMAP · 8 WEEKS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8주 안에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C에서 B로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420624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937760" y="1517904"/>
            <a:ext cx="370332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37360"/>
            <a:ext cx="3685032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6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실행 순서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157984"/>
            <a:ext cx="16002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Week 1</a:t>
            </a:r>
          </a:p>
        </p:txBody>
      </p:sp>
      <p:sp>
        <p:nvSpPr>
          <p:cNvPr id="9" name="Rectangle 8"/>
          <p:cNvSpPr/>
          <p:nvPr/>
        </p:nvSpPr>
        <p:spPr>
          <a:xfrm>
            <a:off x="2258568" y="2029967"/>
            <a:ext cx="2203704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JSON-LD 수정, MedicalClinic·sameAs 삽입. GBP 전화·웹사이트 교정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670048"/>
            <a:ext cx="3685032" cy="0"/>
          </a:xfrm>
          <a:prstGeom prst="rect">
            <a:avLst/>
          </a:prstGeom>
          <a:noFill/>
          <a:ln w="9144">
            <a:solidFill>
              <a:srgbClr val="E3E8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2779776"/>
            <a:ext cx="16002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Week 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58568" y="2651760"/>
            <a:ext cx="2203704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측정 인프라 설치. 기준선 스팟체크 1회 (질의 10개 × 5회)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291840"/>
            <a:ext cx="3685032" cy="0"/>
          </a:xfrm>
          <a:prstGeom prst="rect">
            <a:avLst/>
          </a:prstGeom>
          <a:noFill/>
          <a:ln w="9144">
            <a:solidFill>
              <a:srgbClr val="E3E8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7240" y="3401568"/>
            <a:ext cx="16002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Week 3–6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58568" y="3273551"/>
            <a:ext cx="2203704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정의문·FAQ·H1 재설계·HTML 표. WordPress 업그레이드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913631"/>
            <a:ext cx="3685032" cy="0"/>
          </a:xfrm>
          <a:prstGeom prst="rect">
            <a:avLst/>
          </a:prstGeom>
          <a:noFill/>
          <a:ln w="9144">
            <a:solidFill>
              <a:srgbClr val="E3E8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023360"/>
            <a:ext cx="16002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Week 7–8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58568" y="3895344"/>
            <a:ext cx="2203704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재진단. 미검증 5개 항목 반영해 총점 재산정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12080" y="1737360"/>
            <a:ext cx="3182112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6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P2 · 지속 항목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12080" y="2126742"/>
            <a:ext cx="310896" cy="310896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212080" y="2126742"/>
            <a:ext cx="310896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300" b="1" i="0">
                <a:solidFill>
                  <a:srgbClr val="FFFFFF"/>
                </a:solidFill>
                <a:latin typeface="Playfair Display Black"/>
                <a:ea typeface="Playfair Display Black"/>
                <a:cs typeface="Playfair Display Black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32704" y="2194560"/>
            <a:ext cx="2761488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dateModified 마크업 활성화, 월 1회 사이트 갱신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12080" y="2730246"/>
            <a:ext cx="310896" cy="310896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212080" y="2730246"/>
            <a:ext cx="310896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300" b="1" i="0">
                <a:solidFill>
                  <a:srgbClr val="FFFFFF"/>
                </a:solidFill>
                <a:latin typeface="Playfair Display Black"/>
                <a:ea typeface="Playfair Display Black"/>
                <a:cs typeface="Playfair Display Black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32704" y="2798064"/>
            <a:ext cx="2761488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유튜브 영상을 사이트 글로 전사해 신선도 전달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12080" y="3333749"/>
            <a:ext cx="310896" cy="310896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212080" y="3333749"/>
            <a:ext cx="310896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300" b="1" i="0">
                <a:solidFill>
                  <a:srgbClr val="FFFFFF"/>
                </a:solidFill>
                <a:latin typeface="Playfair Display Black"/>
                <a:ea typeface="Playfair Display Black"/>
                <a:cs typeface="Playfair Display Black"/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32704" y="3401568"/>
            <a:ext cx="2761488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티스토리·언론 기고로 naver.com 외 언급 도메인 확보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12080" y="3937254"/>
            <a:ext cx="310896" cy="310896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212080" y="3937254"/>
            <a:ext cx="310896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300" b="1" i="0">
                <a:solidFill>
                  <a:srgbClr val="FFFFFF"/>
                </a:solidFill>
                <a:latin typeface="Playfair Display Black"/>
                <a:ea typeface="Playfair Display Black"/>
                <a:cs typeface="Playfair Display Black"/>
              </a:rPr>
              <a:t>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32704" y="4005072"/>
            <a:ext cx="2761488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분기 1회 반복 측정, 언급률과 신뢰구간으로만 보고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WHAT WE DON'T SELL · 정직성 규약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근거 없는 것은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팔지 않는다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29184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08076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408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만들지 않는 것</a:t>
            </a:r>
          </a:p>
        </p:txBody>
      </p:sp>
      <p:sp>
        <p:nvSpPr>
          <p:cNvPr id="9" name="Oval 8"/>
          <p:cNvSpPr/>
          <p:nvPr/>
        </p:nvSpPr>
        <p:spPr>
          <a:xfrm>
            <a:off x="70408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6868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llms.txt. Google 공식 효과 0, 채택률 0.13%, 서버 로그에 요청 자체가 없음</a:t>
            </a:r>
          </a:p>
        </p:txBody>
      </p:sp>
      <p:sp>
        <p:nvSpPr>
          <p:cNvPr id="11" name="Oval 10"/>
          <p:cNvSpPr/>
          <p:nvPr/>
        </p:nvSpPr>
        <p:spPr>
          <a:xfrm>
            <a:off x="70408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868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네이버 블로그 증량. robots.txt가 AI 크롤링 전면 금지, 글로벌 AI 기여도 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300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약속하지 않는 것</a:t>
            </a:r>
          </a:p>
        </p:txBody>
      </p:sp>
      <p:sp>
        <p:nvSpPr>
          <p:cNvPr id="14" name="Oval 13"/>
          <p:cNvSpPr/>
          <p:nvPr/>
        </p:nvSpPr>
        <p:spPr>
          <a:xfrm>
            <a:off x="349300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65760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"스키마 넣으면 인용됩니다". 인과 증거 없음, 위생 조치로만 설명</a:t>
            </a:r>
          </a:p>
        </p:txBody>
      </p:sp>
      <p:sp>
        <p:nvSpPr>
          <p:cNvPr id="16" name="Oval 15"/>
          <p:cNvSpPr/>
          <p:nvPr/>
        </p:nvSpPr>
        <p:spPr>
          <a:xfrm>
            <a:off x="349300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65760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순위·노출 보장. LLM 답변은 동일 질문에도 10~34% 흔들림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8192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측정 규율</a:t>
            </a:r>
          </a:p>
        </p:txBody>
      </p:sp>
      <p:sp>
        <p:nvSpPr>
          <p:cNvPr id="19" name="Oval 18"/>
          <p:cNvSpPr/>
          <p:nvPr/>
        </p:nvSpPr>
        <p:spPr>
          <a:xfrm>
            <a:off x="628192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4652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단발 조회로 성과 보고 금지. 반복 측정 + 신뢰구간만</a:t>
            </a:r>
          </a:p>
        </p:txBody>
      </p:sp>
      <p:sp>
        <p:nvSpPr>
          <p:cNvPr id="21" name="Oval 20"/>
          <p:cNvSpPr/>
          <p:nvPr/>
        </p:nvSpPr>
        <p:spPr>
          <a:xfrm>
            <a:off x="628192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4652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답변엔진 UI 자동 조회 금지. OpenAI·Perplexity 약관 위반</a:t>
            </a:r>
          </a:p>
        </p:txBody>
      </p:sp>
      <p:sp>
        <p:nvSpPr>
          <p:cNvPr id="23" name="Oval 22"/>
          <p:cNvSpPr/>
          <p:nvPr/>
        </p:nvSpPr>
        <p:spPr>
          <a:xfrm>
            <a:off x="6281928" y="3579876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46520" y="3529584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AI 유입은 항상 하한값. 35~70%가 Direct로 유실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METHOD · AEO / GEO RUBRIC v1.0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36개 항목, 100점,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근거 등급을 명시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29184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08076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408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채점 방식</a:t>
            </a:r>
          </a:p>
        </p:txBody>
      </p:sp>
      <p:sp>
        <p:nvSpPr>
          <p:cNvPr id="9" name="Oval 8"/>
          <p:cNvSpPr/>
          <p:nvPr/>
        </p:nvSpPr>
        <p:spPr>
          <a:xfrm>
            <a:off x="70408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6868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항목별 0~3 레벨 × 배점. 미검증은 0점이 아니라 분모 제외</a:t>
            </a:r>
          </a:p>
        </p:txBody>
      </p:sp>
      <p:sp>
        <p:nvSpPr>
          <p:cNvPr id="11" name="Oval 10"/>
          <p:cNvSpPr/>
          <p:nvPr/>
        </p:nvSpPr>
        <p:spPr>
          <a:xfrm>
            <a:off x="70408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868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A 20 · B 20 · C 25 · D 20 · E 10 · F 5</a:t>
            </a:r>
          </a:p>
        </p:txBody>
      </p:sp>
      <p:sp>
        <p:nvSpPr>
          <p:cNvPr id="13" name="Oval 12"/>
          <p:cNvSpPr/>
          <p:nvPr/>
        </p:nvSpPr>
        <p:spPr>
          <a:xfrm>
            <a:off x="704088" y="3579876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68680" y="3529584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등급 A 81+ · B 61~80 · C 41~60 · D 40 이하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9300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배점 근거</a:t>
            </a:r>
          </a:p>
        </p:txBody>
      </p:sp>
      <p:sp>
        <p:nvSpPr>
          <p:cNvPr id="16" name="Oval 15"/>
          <p:cNvSpPr/>
          <p:nvPr/>
        </p:nvSpPr>
        <p:spPr>
          <a:xfrm>
            <a:off x="349300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65760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차단되면 절대 인용될 수 없다는 사실은 논쟁이 없다. A·B에 무게</a:t>
            </a:r>
          </a:p>
        </p:txBody>
      </p:sp>
      <p:sp>
        <p:nvSpPr>
          <p:cNvPr id="18" name="Oval 17"/>
          <p:cNvSpPr/>
          <p:nvPr/>
        </p:nvSpPr>
        <p:spPr>
          <a:xfrm>
            <a:off x="349300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65760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GEO 콘텐츠 전술 효과는 학술적으로 논쟁 중. C는 좋은 콘텐츠 원칙으로만</a:t>
            </a:r>
          </a:p>
        </p:txBody>
      </p:sp>
      <p:sp>
        <p:nvSpPr>
          <p:cNvPr id="20" name="Oval 19"/>
          <p:cNvSpPr/>
          <p:nvPr/>
        </p:nvSpPr>
        <p:spPr>
          <a:xfrm>
            <a:off x="3493008" y="3579876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657600" y="3529584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병의원은 강남언니가 인용을 장악. D1 단일 항목 최고 배점 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8192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항목마다 붙는 태그</a:t>
            </a:r>
          </a:p>
        </p:txBody>
      </p:sp>
      <p:sp>
        <p:nvSpPr>
          <p:cNvPr id="23" name="Oval 22"/>
          <p:cNvSpPr/>
          <p:nvPr/>
        </p:nvSpPr>
        <p:spPr>
          <a:xfrm>
            <a:off x="628192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4652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근거 등급: 실측 / 학술 / 벤더 / 추정</a:t>
            </a:r>
          </a:p>
        </p:txBody>
      </p:sp>
      <p:sp>
        <p:nvSpPr>
          <p:cNvPr id="25" name="Oval 24"/>
          <p:cNvSpPr/>
          <p:nvPr/>
        </p:nvSpPr>
        <p:spPr>
          <a:xfrm>
            <a:off x="628192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4652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통제 가능성: 직접 / 영향 / 불가</a:t>
            </a:r>
          </a:p>
        </p:txBody>
      </p:sp>
      <p:sp>
        <p:nvSpPr>
          <p:cNvPr id="27" name="Oval 26"/>
          <p:cNvSpPr/>
          <p:nvPr/>
        </p:nvSpPr>
        <p:spPr>
          <a:xfrm>
            <a:off x="6281928" y="3579876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446520" y="3529584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채점 방식: 자동 / 반자동 / 수동. 자동 항목은 Edge Function으로 이식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371600"/>
            <a:ext cx="804672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 spc="400" kern="0">
                <a:solidFill>
                  <a:srgbClr val="B9AAFF"/>
                </a:solidFill>
                <a:latin typeface="Pretendard"/>
                <a:ea typeface="Pretendard"/>
                <a:cs typeface="Pretendard"/>
              </a:rPr>
              <a:t>NEXT STEP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1783080"/>
            <a:ext cx="8138160" cy="1554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4000" b="1" i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표면은 확보됐다. </a:t>
            </a:r>
          </a:p>
          <a:p>
            <a:pPr marL="0" indent="0">
              <a:buNone/>
            </a:pPr>
            <a:r>
              <a:rPr sz="4000" b="1" i="0">
                <a:solidFill>
                  <a:srgbClr val="E4CFFF"/>
                </a:solidFill>
                <a:latin typeface="Pretendard"/>
                <a:ea typeface="Pretendard"/>
                <a:cs typeface="Pretendard"/>
              </a:rPr>
              <a:t>홈페이지가 따라가면 됩니다.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3429000"/>
            <a:ext cx="7498079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4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강남언니·GBP는 이미 강합니다. 홈페이지 스키마와 NAP 통일, 측정 인프라 세 가지가 P0입니다.</a:t>
            </a:r>
          </a:p>
          <a:p>
            <a:pPr algn="l" marL="0" indent="0">
              <a:buNone/>
            </a:pPr>
            <a:r>
              <a:rPr sz="14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남은 미검증 5개는 GA4·서버로그·GSC·Bing 계정 접근만 주시면 1일 안에 채웁니다.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297680"/>
            <a:ext cx="7498079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0" i="0">
                <a:solidFill>
                  <a:srgbClr val="9A90C0"/>
                </a:solidFill>
                <a:latin typeface="Pretendard"/>
                <a:ea typeface="Pretendard"/>
                <a:cs typeface="Pretendard"/>
              </a:rPr>
              <a:t>INFINITH AI Discovery  ·  AEO / GEO Audit v1.0  ·  2026. 08. 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13CFF"/>
      </a:hlink>
      <a:folHlink>
        <a:srgbClr val="4F1DA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