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8288000" cy="10287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1088136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∞  AI DISCOVERY · AEO / GEO AUDIT v1.0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865376"/>
            <a:ext cx="16459200" cy="6400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5000"/>
              </a:lnSpc>
            </a:pPr>
            <a:r>
              <a:rPr sz="15000" b="1" i="1" lang="ko-KR">
                <a:solidFill>
                  <a:srgbClr val="000000"/>
                </a:solidFill>
                <a:latin typeface="Playfair Display"/>
                <a:ea typeface="Pretendard"/>
              </a:rPr>
              <a:t>AI </a:t>
            </a:r>
            <a:r>
              <a:rPr sz="15000" b="1" i="0" lang="ko-KR">
                <a:solidFill>
                  <a:srgbClr val="000000"/>
                </a:solidFill>
                <a:latin typeface="Playfair Display"/>
                <a:ea typeface="Pretendard"/>
              </a:rPr>
              <a:t>Answer</a:t>
            </a:r>
          </a:p>
          <a:p>
            <a:pPr>
              <a:lnSpc>
                <a:spcPct val="95000"/>
              </a:lnSpc>
            </a:pPr>
            <a:r>
              <a:rPr sz="15000" b="1" i="0" lang="ko-KR">
                <a:solidFill>
                  <a:srgbClr val="000000"/>
                </a:solidFill>
                <a:latin typeface="Playfair Display"/>
                <a:ea typeface="Pretendard"/>
              </a:rPr>
              <a:t>Readiness Report.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668512"/>
            <a:ext cx="109728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775" b="0" i="0" lang="ko-KR">
                <a:solidFill>
                  <a:srgbClr val="4A5980"/>
                </a:solidFill>
                <a:latin typeface="Pretendard"/>
                <a:ea typeface="Pretendard"/>
              </a:rPr>
              <a:t>뷰성형외과 · viewclinic.com · 36개 항목 실측 · 2026. 08. 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18320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000" b="1" i="0" lang="ko-KR" spc="300">
                <a:solidFill>
                  <a:srgbClr val="0A1128"/>
                </a:solidFill>
                <a:latin typeface="Playfair Display"/>
                <a:ea typeface="Pretendard"/>
              </a:rPr>
              <a:t>INFINITH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025" b="0" i="0" lang="ko-KR">
                <a:solidFill>
                  <a:srgbClr val="6B7A9E"/>
                </a:solidFill>
                <a:latin typeface="Pretendard"/>
                <a:ea typeface="Pretendard"/>
              </a:rPr>
              <a:t>AI Discovery Report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읽을 수는 있지만,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인용할 근거가 없다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950" b="0" i="0" lang="ko-KR">
                <a:solidFill>
                  <a:srgbClr val="4A5980"/>
                </a:solidFill>
                <a:latin typeface="Pretendard"/>
                <a:ea typeface="Pretendard"/>
              </a:rPr>
              <a:t>36개 항목 중 31개를 실측했고, 오너 계정이 필요한 5개는 점수 분모에서 제외했습니다.</a:t>
            </a:r>
          </a:p>
          <a:p>
            <a:pPr>
              <a:lnSpc>
                <a:spcPct val="115000"/>
              </a:lnSpc>
            </a:pPr>
            <a:r>
              <a:rPr sz="1950" b="0" i="0" lang="ko-KR">
                <a:solidFill>
                  <a:srgbClr val="4A5980"/>
                </a:solidFill>
                <a:latin typeface="Pretendard"/>
                <a:ea typeface="Pretendard"/>
              </a:rPr>
              <a:t>접근성(A) 92%와 표면(D) 72%는 양호. 엔티티(B) 30%와 콘텐츠(C) 20%가 총점을 끌어내립니다.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01 · 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21208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28116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335024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AI ANSWER READINESS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48 / 100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4F1DA1"/>
                </a:solidFill>
                <a:latin typeface="Pretendard"/>
                <a:ea typeface="Pretendard"/>
              </a:rPr>
              <a:t>등급 C · 42.1 / 88점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A · 크롤러 접근성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92%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84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4F1DA1"/>
                </a:solidFill>
                <a:latin typeface="Pretendard"/>
                <a:ea typeface="Pretendard"/>
              </a:rPr>
              <a:t>AI 검색봇 12종 전부 허용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4692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C · 인용 가능 콘텐츠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20%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4F1DA1"/>
                </a:solidFill>
                <a:latin typeface="Pretendard"/>
                <a:ea typeface="Pretendard"/>
              </a:rPr>
              <a:t>정의문 0 · FAQ 0 · HTML 표 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미검증 항목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5 / 36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4F1DA1"/>
                </a:solidFill>
                <a:latin typeface="Pretendard"/>
                <a:ea typeface="Pretendard"/>
              </a:rPr>
              <a:t>GA4 · 서버로그 · GSC · Bing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WHAT AI SEES · 진단의 결론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문제는 차단이 아니라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내용이다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02 · Findings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정상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크롤러 접근 정상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465701"/>
            <a:ext cx="7132320" cy="600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robots.txt가 OAI-SearchBot·PerplexityBot 등 12종을 허용. Cloudflare 차단 없음.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376672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서버 렌더링 본문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791581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WordPress가 본문을 서버에서 렌더. JS 없이 10,757자 추출.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402514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강남언니·YouTube 활발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817423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강남언니 후기 19,316건, 의료진 26명. YouTube 채널이 최신 영상을 꾸준히 발행.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누구인지 확정 불가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465701"/>
            <a:ext cx="7132320" cy="600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MedicalClinic 스키마 없음, sameAs 비어 있음. 시술 목록 JSON-LD는 문법 오류로 무효.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376672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인용할 문장 없음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791581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H1 5개가 전부 영문 라벨. FAQ 0개, HTML 표 0개, 정의문 0개.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402514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표면 간 NAP 불일치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817423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GBP에 전화번호 없음. 웹사이트가 viewplasticsurgery.com. 주소 표기 3종.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SCORECARD · 6 CATEGORIES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카테고리별 점수와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검증 범위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950" b="0" i="0" lang="ko-KR">
                <a:solidFill>
                  <a:srgbClr val="4A5980"/>
                </a:solidFill>
                <a:latin typeface="Pretendard"/>
                <a:ea typeface="Pretendard"/>
              </a:rPr>
              <a:t>점수는 검증된 항목만으로 정규화했습니다. 미검증 항목을 확인하면 총점이 바뀔 수 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03 · Scorecard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10380268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797588" y="3410712"/>
            <a:ext cx="5347411" cy="53949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776472"/>
            <a:ext cx="4206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35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0" y="3776472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35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배점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3776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35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획득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3776472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35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검증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12680" y="3776472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35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판정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8760" y="4178808"/>
            <a:ext cx="9648748" cy="10972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343400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A · AI 크롤러 접근성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0" y="4343400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4343400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15.7 / 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2520" y="4343400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6 /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12680" y="4325112"/>
            <a:ext cx="740664" cy="365760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12680" y="4325112"/>
            <a:ext cx="74066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 i="0" lang="ko-KR">
                <a:solidFill>
                  <a:srgbClr val="3A3F7C"/>
                </a:solidFill>
                <a:latin typeface="Pretendard"/>
                <a:ea typeface="Pretendard"/>
              </a:rPr>
              <a:t>우수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08760" y="4837176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508760" y="4910328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B · 엔티티 식별·구조화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15000" y="4910328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4910328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6.0 / 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32520" y="4910328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7 / 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012680" y="4892040"/>
            <a:ext cx="740664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012680" y="4892040"/>
            <a:ext cx="74066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 i="0" lang="ko-KR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08760" y="5404104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508760" y="5477256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C · 답변 인용 가능 콘텐츠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15000" y="5477256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03720" y="5477256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5.0 / 25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32520" y="5477256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8 / 8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012680" y="5458968"/>
            <a:ext cx="740664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012680" y="5458968"/>
            <a:ext cx="74066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 i="0" lang="ko-KR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508760" y="5971032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508760" y="6044184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D · AI 인용 표면 확보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15000" y="6044184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03720" y="6044184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13.7 / 19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32520" y="6044184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5 / 6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012680" y="6025896"/>
            <a:ext cx="740664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012680" y="6025896"/>
            <a:ext cx="74066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 i="0" lang="ko-KR">
                <a:solidFill>
                  <a:srgbClr val="4A3A7C"/>
                </a:solidFill>
                <a:latin typeface="Pretendard"/>
                <a:ea typeface="Pretendard"/>
              </a:rPr>
              <a:t>양호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08760" y="653796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508760" y="6611112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E · AI 가시성 측정 인프라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15000" y="6611112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03720" y="6611112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0 / 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732520" y="6611112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 / 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0012680" y="6592824"/>
            <a:ext cx="896112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012680" y="6592824"/>
            <a:ext cx="89611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 i="0" lang="ko-KR">
                <a:solidFill>
                  <a:srgbClr val="7C3A4B"/>
                </a:solidFill>
                <a:latin typeface="Pretendard"/>
                <a:ea typeface="Pretendard"/>
              </a:rPr>
              <a:t>미설치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08760" y="7104888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508760" y="7178040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F · 기술 위생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715000" y="7178040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03720" y="7178040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1.7 / 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732520" y="7178040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4 / 4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012680" y="7159752"/>
            <a:ext cx="740664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0012680" y="7159752"/>
            <a:ext cx="74066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 i="0" lang="ko-KR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163348" y="3776472"/>
            <a:ext cx="4615891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읽는 법</a:t>
            </a:r>
          </a:p>
        </p:txBody>
      </p:sp>
      <p:sp>
        <p:nvSpPr>
          <p:cNvPr id="57" name="Oval 56"/>
          <p:cNvSpPr/>
          <p:nvPr/>
        </p:nvSpPr>
        <p:spPr>
          <a:xfrm>
            <a:off x="12163348" y="4366831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2474244" y="4282821"/>
            <a:ext cx="4304995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획득 분모는 검증 항목의 배점 합. E는 미검증 3개라 분모가 2점뿐.</a:t>
            </a:r>
          </a:p>
        </p:txBody>
      </p:sp>
      <p:sp>
        <p:nvSpPr>
          <p:cNvPr id="59" name="Oval 58"/>
          <p:cNvSpPr/>
          <p:nvPr/>
        </p:nvSpPr>
        <p:spPr>
          <a:xfrm>
            <a:off x="12163348" y="509320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2474244" y="5009197"/>
            <a:ext cx="4304995" cy="290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총점 42.1 / 88 = 48점, 등급 C.</a:t>
            </a:r>
          </a:p>
        </p:txBody>
      </p:sp>
      <p:sp>
        <p:nvSpPr>
          <p:cNvPr id="61" name="Oval 60"/>
          <p:cNvSpPr/>
          <p:nvPr/>
        </p:nvSpPr>
        <p:spPr>
          <a:xfrm>
            <a:off x="12163348" y="552954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2474244" y="5445537"/>
            <a:ext cx="4304995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미검증 5개는 GA4·서버로그·GSC·Bing 계정 접근으로 1일 안에 채운다.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A · ACCESS &amp; CRAWLABILITY · 92%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크롤러 접근은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열려 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04 · A · Access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1453896" cy="420624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145389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3A3F7C"/>
                </a:solidFill>
                <a:latin typeface="Pretendard"/>
                <a:ea typeface="Pretendard"/>
              </a:rPr>
              <a:t>우수 · 3/3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A1 검색용 AI 봇 허용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465701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robots.txt Disallow는 /wp-admin/ 뿐. 12종 UA로 실제 GET, 전부 200.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076634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A2 CDN 차단 없음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491543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nginx 직접 응답. Cloudflare 헤더와 AI UA 챌린지 없음.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102477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A4 HTTPS 정합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517386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http://viewclinic.com → 301 → https://www.viewclinic.com/ 정본 수렴.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1453896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145389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보완 · 2/3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A5 sitemap.xml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465701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선언·200 응답, 페이지 249개. 단 post lastmod 최신이 2024-05-31.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076634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A7 응답 속도·무게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491543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TTFB 0.135s는 양호. 초기 HTML 838KB로 기준 300KB의 2.8배.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102477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A6 Bing 색인 (미검증)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517386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ChatGPT 검색은 Bing 인덱스에 의존. Webmaster 등록 여부는 계정 확인 필요.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B · ENTITY &amp; STRUCTURED DATA · 30%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AI가 이 병원을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하나의 엔티티로 못 묶는다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05 · B · Entity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B1 JSON-LD 문법 무효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465701"/>
            <a:ext cx="7132320" cy="600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ItemList 블록 쉼표 누락(line 11). 시술 목록 구조화 데이터 전체가 파서에서 버려짐.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376672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B2 MedicalClinic 없음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791581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Organization·WebSite만 존재. 주소·전화·진료시간·전문분야가 구조화되지 않음.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402514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B3 Physician 없음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817423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의료진 정보는 텍스트와 이미지로만 존재. 누가 수술하는지 기계가 읽지 못함.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B5 sameAs 비어 있음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465701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푸터에 YouTube·Instagram·Facebook 링크가 있으나 스키마에 연결되지 않음.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076634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B4 NAP 표기 2종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491543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"서울 강남구 봉은사로 107" / "서울특별시 강남구 봉은사로 107," 혼재.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102477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B7 영문 사이트 미연결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517386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viewplasticsurgery.com이 별도로 있으나 hreflang 없음. 두 도메인이 서로 모름.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C · ANSWER-READY CONTENT · 20%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답변엔진이 잘라 갈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단락이 없다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06 · C · Content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1325880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132588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0점 항목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C1 정의문 없음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465701"/>
            <a:ext cx="7132320" cy="600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메인 첫 화면은 슬라이더와 "VIEW SELFIE" 라벨. 시술 페이지 첫 텍스트는 상담 폼.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376672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C2 FAQ 없음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791581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메인·가슴성형 페이지에서 FAQ·Q&amp;A 섹션이 탐지되지 않음.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402514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C3 H1 5개, 전부 라벨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817423"/>
            <a:ext cx="7132320" cy="600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VIEW SELFIE / EVENT / SHORTS / FILM / SPECIALITY. 시술 페이지는 H1 없음.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1399032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1399032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부분 점수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C7 의료진 권위 신호 있음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465701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모티바 KOL·복지부 표창·갈더마 방문 등 17회 언급. 단 구조화되지 않음.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076634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C4 수치 표기 미흡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491543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"보형물 사용량 1위" 같은 주장형. 가격대·수술시간·회복기간 표 없음.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102477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C6 신선도 신호 약함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517386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dateModified 없음. 유튜브 활동이 사이트 갱신으로 전달되지 않음.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D · SURFACES  /  E · MEASUREMENT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강남언니는 강하고,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GBP는 전화번호가 없다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07 · D · Surfaces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170078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170078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D · 표면 72%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D1 강남언니 우수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465701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후기 19,316건, 의료진 26명, 이벤트 52건. 병의원 AI 인용의 핵심 표면 확보.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076634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D2 GBP 4.9점 (901)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491543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소유자 게시물 활성. 단 전화번호 미등록, 웹사이트가 viewplasticsurgery.com.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102477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D4 NAP 표기 3종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517386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홈페이지·강남언니·GBP 주소 표기가 전부 다름. 한 병원으로 묶을 근거 약함.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156362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156362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E · 측정 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E1 크롤러 로그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465701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nginx 직접 호스팅. AI 봇 히트 추출과 IP 검증 파이프라인 없음.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076634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E2 GA4 AI 유입 채널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491543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chatgpt.com·perplexity.ai 커스텀 채널그룹 없음. 계정 접근 필요.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102477"/>
            <a:ext cx="713232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FFFFFF"/>
                </a:solidFill>
                <a:latin typeface="Pretendard"/>
                <a:ea typeface="Pretendard"/>
              </a:rPr>
              <a:t>E4 기준선 스팟체크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517386"/>
            <a:ext cx="7132320" cy="3000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8F9DC0"/>
                </a:solidFill>
                <a:latin typeface="Pretendard"/>
                <a:ea typeface="Pretendard"/>
              </a:rPr>
              <a:t>미실시. 질의 10개 × 5회 반복 측정이 개선 증명의 전제.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ACTION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즉시 고칠 것과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4주 안에 만들 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08 · Action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1773936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3374136"/>
            <a:ext cx="177393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P0 · 1일~1주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050792"/>
            <a:ext cx="441960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엔티티·표면·측정</a:t>
            </a:r>
          </a:p>
        </p:txBody>
      </p:sp>
      <p:sp>
        <p:nvSpPr>
          <p:cNvPr id="12" name="Oval 11"/>
          <p:cNvSpPr/>
          <p:nvPr/>
        </p:nvSpPr>
        <p:spPr>
          <a:xfrm>
            <a:off x="1508760" y="4641151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19656" y="4557141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깨진 JSON-LD 수정, MedicalClinic 스키마 삽입, sameAs 연결.</a:t>
            </a:r>
          </a:p>
        </p:txBody>
      </p:sp>
      <p:sp>
        <p:nvSpPr>
          <p:cNvPr id="14" name="Oval 13"/>
          <p:cNvSpPr/>
          <p:nvPr/>
        </p:nvSpPr>
        <p:spPr>
          <a:xfrm>
            <a:off x="1508760" y="536752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19656" y="5283517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GBP 전화번호 등록, 웹사이트를 viewclinic.com으로 교정.</a:t>
            </a:r>
          </a:p>
        </p:txBody>
      </p:sp>
      <p:sp>
        <p:nvSpPr>
          <p:cNvPr id="16" name="Oval 15"/>
          <p:cNvSpPr/>
          <p:nvPr/>
        </p:nvSpPr>
        <p:spPr>
          <a:xfrm>
            <a:off x="1508760" y="60939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819656" y="6009894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4개 표면 NAP를 한 글자까지 통일. 두 도메인 hreflang 연결.</a:t>
            </a:r>
          </a:p>
        </p:txBody>
      </p:sp>
      <p:sp>
        <p:nvSpPr>
          <p:cNvPr id="18" name="Oval 17"/>
          <p:cNvSpPr/>
          <p:nvPr/>
        </p:nvSpPr>
        <p:spPr>
          <a:xfrm>
            <a:off x="1508760" y="6820281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19656" y="6736270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GA4 AI 채널그룹, 서버로그 IP 검증, GSC·Bing 등록.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34200" y="3374136"/>
            <a:ext cx="1591056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934200" y="3374136"/>
            <a:ext cx="159105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P1 · 4주 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34200" y="4050792"/>
            <a:ext cx="441960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콘텐츠 구조</a:t>
            </a:r>
          </a:p>
        </p:txBody>
      </p:sp>
      <p:sp>
        <p:nvSpPr>
          <p:cNvPr id="23" name="Oval 22"/>
          <p:cNvSpPr/>
          <p:nvPr/>
        </p:nvSpPr>
        <p:spPr>
          <a:xfrm>
            <a:off x="6934200" y="4641151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45096" y="4557141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핵심 페이지 첫 단락에 정의문. 시술별 FAQ 5~8개와 FAQPage 스키마.</a:t>
            </a:r>
          </a:p>
        </p:txBody>
      </p:sp>
      <p:sp>
        <p:nvSpPr>
          <p:cNvPr id="25" name="Oval 24"/>
          <p:cNvSpPr/>
          <p:nvPr/>
        </p:nvSpPr>
        <p:spPr>
          <a:xfrm>
            <a:off x="6934200" y="536752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245096" y="5283517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페이지당 H1 1개 서술형. 비교표를 HTML table로. Physician 스키마.</a:t>
            </a:r>
          </a:p>
        </p:txBody>
      </p:sp>
      <p:sp>
        <p:nvSpPr>
          <p:cNvPr id="27" name="Oval 26"/>
          <p:cNvSpPr/>
          <p:nvPr/>
        </p:nvSpPr>
        <p:spPr>
          <a:xfrm>
            <a:off x="6934200" y="60939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45096" y="6009894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WordPress 5.5.3 업그레이드, alt 누락 111개 보완, HTML 무게 절감.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359640" y="3374136"/>
            <a:ext cx="1389888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359640" y="3374136"/>
            <a:ext cx="1389888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P2 · 지속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359640" y="4050792"/>
            <a:ext cx="441960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신선도·시딩</a:t>
            </a:r>
          </a:p>
        </p:txBody>
      </p:sp>
      <p:sp>
        <p:nvSpPr>
          <p:cNvPr id="32" name="Oval 31"/>
          <p:cNvSpPr/>
          <p:nvPr/>
        </p:nvSpPr>
        <p:spPr>
          <a:xfrm>
            <a:off x="12359640" y="4641151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2670535" y="4557141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dateModified 마크업 활성화, 월 1회 사이트 갱신.</a:t>
            </a:r>
          </a:p>
        </p:txBody>
      </p:sp>
      <p:sp>
        <p:nvSpPr>
          <p:cNvPr id="34" name="Oval 33"/>
          <p:cNvSpPr/>
          <p:nvPr/>
        </p:nvSpPr>
        <p:spPr>
          <a:xfrm>
            <a:off x="12359640" y="536752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2670535" y="5283517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유튜브 영상을 사이트 글로 전사해 신선도를 전달.</a:t>
            </a:r>
          </a:p>
        </p:txBody>
      </p:sp>
      <p:sp>
        <p:nvSpPr>
          <p:cNvPr id="36" name="Oval 35"/>
          <p:cNvSpPr/>
          <p:nvPr/>
        </p:nvSpPr>
        <p:spPr>
          <a:xfrm>
            <a:off x="12359640" y="60939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2670535" y="6009894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티스토리·언론 기고로 naver.com 외 언급 도메인 확보.</a:t>
            </a:r>
          </a:p>
        </p:txBody>
      </p:sp>
      <p:sp>
        <p:nvSpPr>
          <p:cNvPr id="38" name="Oval 37"/>
          <p:cNvSpPr/>
          <p:nvPr/>
        </p:nvSpPr>
        <p:spPr>
          <a:xfrm>
            <a:off x="12359640" y="6820281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2670535" y="6736270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분기 1회 반복 측정. 언급률과 신뢰구간으로만 보고.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ROADMAP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8주 안에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C에서 B로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09 ·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W1–2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100" b="0" i="0" lang="ko-KR">
                <a:solidFill>
                  <a:srgbClr val="FFFFFF"/>
                </a:solidFill>
                <a:latin typeface="Pretendard"/>
                <a:ea typeface="Pretendard"/>
              </a:rPr>
              <a:t>스키마·NAP·측정 인프라 설치.
기준선 스팟체크 1회.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74536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W3–6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4536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100" b="0" i="0" lang="ko-KR">
                <a:solidFill>
                  <a:srgbClr val="FFFFFF"/>
                </a:solidFill>
                <a:latin typeface="Pretendard"/>
                <a:ea typeface="Pretendard"/>
              </a:rPr>
              <a:t>정의문·FAQ·H1 재설계·HTML 표.
WordPress 업그레이드.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06072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W7–8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06072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100" b="0" i="0" lang="ko-KR">
                <a:solidFill>
                  <a:srgbClr val="FFFFFF"/>
                </a:solidFill>
                <a:latin typeface="Pretendard"/>
                <a:ea typeface="Pretendard"/>
              </a:rPr>
              <a:t>재진단. 미검증 5개 반영해
총점 재산정.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WHAT WE DON'T SELL · 정직성 규약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근거 없는 것은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팔지 않는다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10 · Integrity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4178807"/>
            <a:ext cx="441960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만들지 않는 것</a:t>
            </a:r>
          </a:p>
        </p:txBody>
      </p:sp>
      <p:sp>
        <p:nvSpPr>
          <p:cNvPr id="11" name="Oval 10"/>
          <p:cNvSpPr/>
          <p:nvPr/>
        </p:nvSpPr>
        <p:spPr>
          <a:xfrm>
            <a:off x="1508760" y="4769167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19656" y="4685156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llms.txt. Google 공식 효과 0, 채택률 0.13%, 서버 로그에 요청 자체가 없음.</a:t>
            </a:r>
          </a:p>
        </p:txBody>
      </p:sp>
      <p:sp>
        <p:nvSpPr>
          <p:cNvPr id="13" name="Oval 12"/>
          <p:cNvSpPr/>
          <p:nvPr/>
        </p:nvSpPr>
        <p:spPr>
          <a:xfrm>
            <a:off x="1508760" y="549554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19656" y="5411533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네이버 블로그 증량. robots.txt가 AI 크롤링을 전면 금지, 글로벌 AI 기여도 0.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93420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34200" y="4178807"/>
            <a:ext cx="441960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약속하지 않는 것</a:t>
            </a:r>
          </a:p>
        </p:txBody>
      </p:sp>
      <p:sp>
        <p:nvSpPr>
          <p:cNvPr id="17" name="Oval 16"/>
          <p:cNvSpPr/>
          <p:nvPr/>
        </p:nvSpPr>
        <p:spPr>
          <a:xfrm>
            <a:off x="6934200" y="4769167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45096" y="4685156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"스키마 넣으면 인용됩니다". 인과 증거 없음, 위생 조치로만 설명.</a:t>
            </a:r>
          </a:p>
        </p:txBody>
      </p:sp>
      <p:sp>
        <p:nvSpPr>
          <p:cNvPr id="19" name="Oval 18"/>
          <p:cNvSpPr/>
          <p:nvPr/>
        </p:nvSpPr>
        <p:spPr>
          <a:xfrm>
            <a:off x="6934200" y="549554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45096" y="5411533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순위·노출 보장. LLM 답변은 동일 질문에도 10~34% 흔들림.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35964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2359640" y="4178807"/>
            <a:ext cx="441960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측정 규율</a:t>
            </a:r>
          </a:p>
        </p:txBody>
      </p:sp>
      <p:sp>
        <p:nvSpPr>
          <p:cNvPr id="23" name="Oval 22"/>
          <p:cNvSpPr/>
          <p:nvPr/>
        </p:nvSpPr>
        <p:spPr>
          <a:xfrm>
            <a:off x="12359640" y="4769167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2670535" y="4685156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단발 조회로 성과 보고 금지. 반복 측정과 신뢰구간만.</a:t>
            </a:r>
          </a:p>
        </p:txBody>
      </p:sp>
      <p:sp>
        <p:nvSpPr>
          <p:cNvPr id="25" name="Oval 24"/>
          <p:cNvSpPr/>
          <p:nvPr/>
        </p:nvSpPr>
        <p:spPr>
          <a:xfrm>
            <a:off x="12359640" y="549554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2670535" y="5411533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답변엔진 UI 자동 조회 금지. OpenAI·Perplexity 약관 위반.</a:t>
            </a:r>
          </a:p>
        </p:txBody>
      </p:sp>
      <p:sp>
        <p:nvSpPr>
          <p:cNvPr id="27" name="Oval 26"/>
          <p:cNvSpPr/>
          <p:nvPr/>
        </p:nvSpPr>
        <p:spPr>
          <a:xfrm>
            <a:off x="12359640" y="62219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2670535" y="6137910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AI 유입은 항상 하한값. 35~70%가 Direct로 유실.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METHOD · AEO / GEO RUBRIC V1.0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36개 항목, 100점,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근거 등급을 명시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11 · Method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4178807"/>
            <a:ext cx="441960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채점 방식</a:t>
            </a:r>
          </a:p>
        </p:txBody>
      </p:sp>
      <p:sp>
        <p:nvSpPr>
          <p:cNvPr id="11" name="Oval 10"/>
          <p:cNvSpPr/>
          <p:nvPr/>
        </p:nvSpPr>
        <p:spPr>
          <a:xfrm>
            <a:off x="1508760" y="4769167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19656" y="4685156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항목별 0~3 레벨 × 배점. 미검증은 0점이 아니라 분모 제외.</a:t>
            </a:r>
          </a:p>
        </p:txBody>
      </p:sp>
      <p:sp>
        <p:nvSpPr>
          <p:cNvPr id="13" name="Oval 12"/>
          <p:cNvSpPr/>
          <p:nvPr/>
        </p:nvSpPr>
        <p:spPr>
          <a:xfrm>
            <a:off x="1508760" y="549554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19656" y="5411533"/>
            <a:ext cx="4108704" cy="290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A 20 · B 20 · C 25 · D 20 · E 10 · F 5.</a:t>
            </a:r>
          </a:p>
        </p:txBody>
      </p:sp>
      <p:sp>
        <p:nvSpPr>
          <p:cNvPr id="15" name="Oval 14"/>
          <p:cNvSpPr/>
          <p:nvPr/>
        </p:nvSpPr>
        <p:spPr>
          <a:xfrm>
            <a:off x="1508760" y="593188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19656" y="5847873"/>
            <a:ext cx="4108704" cy="290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등급 A 81+ · B 61~80 · C 41~60 · D 40 이하.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3420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934200" y="4178807"/>
            <a:ext cx="441960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배점 근거</a:t>
            </a:r>
          </a:p>
        </p:txBody>
      </p:sp>
      <p:sp>
        <p:nvSpPr>
          <p:cNvPr id="19" name="Oval 18"/>
          <p:cNvSpPr/>
          <p:nvPr/>
        </p:nvSpPr>
        <p:spPr>
          <a:xfrm>
            <a:off x="6934200" y="4769167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45096" y="4685156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차단되면 절대 인용될 수 없다는 사실은 논쟁이 없다. A·B에 무게.</a:t>
            </a:r>
          </a:p>
        </p:txBody>
      </p:sp>
      <p:sp>
        <p:nvSpPr>
          <p:cNvPr id="21" name="Oval 20"/>
          <p:cNvSpPr/>
          <p:nvPr/>
        </p:nvSpPr>
        <p:spPr>
          <a:xfrm>
            <a:off x="6934200" y="549554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45096" y="5411533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GEO 콘텐츠 전술의 효과는 학술적으로 논쟁 중. C는 좋은 콘텐츠 원칙으로만.</a:t>
            </a:r>
          </a:p>
        </p:txBody>
      </p:sp>
      <p:sp>
        <p:nvSpPr>
          <p:cNvPr id="23" name="Oval 22"/>
          <p:cNvSpPr/>
          <p:nvPr/>
        </p:nvSpPr>
        <p:spPr>
          <a:xfrm>
            <a:off x="6934200" y="62219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45096" y="6137910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병의원은 강남언니가 인용을 장악. D1 단일 항목 최고 배점 6.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35964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2359640" y="4178807"/>
            <a:ext cx="4419600" cy="3600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100" b="1" i="0" lang="ko-KR">
                <a:solidFill>
                  <a:srgbClr val="0A1128"/>
                </a:solidFill>
                <a:latin typeface="Pretendard"/>
                <a:ea typeface="Pretendard"/>
              </a:rPr>
              <a:t>항목마다 붙는 태그</a:t>
            </a:r>
          </a:p>
        </p:txBody>
      </p:sp>
      <p:sp>
        <p:nvSpPr>
          <p:cNvPr id="27" name="Oval 26"/>
          <p:cNvSpPr/>
          <p:nvPr/>
        </p:nvSpPr>
        <p:spPr>
          <a:xfrm>
            <a:off x="12359640" y="4769167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2670535" y="4685156"/>
            <a:ext cx="4108704" cy="290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근거 등급: 실측 / 학술 / 벤더 / 추정.</a:t>
            </a:r>
          </a:p>
        </p:txBody>
      </p:sp>
      <p:sp>
        <p:nvSpPr>
          <p:cNvPr id="29" name="Oval 28"/>
          <p:cNvSpPr/>
          <p:nvPr/>
        </p:nvSpPr>
        <p:spPr>
          <a:xfrm>
            <a:off x="12359640" y="5205507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670535" y="5121497"/>
            <a:ext cx="4108704" cy="290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통제 가능성: 직접 / 영향 / 불가.</a:t>
            </a:r>
          </a:p>
        </p:txBody>
      </p:sp>
      <p:sp>
        <p:nvSpPr>
          <p:cNvPr id="31" name="Oval 30"/>
          <p:cNvSpPr/>
          <p:nvPr/>
        </p:nvSpPr>
        <p:spPr>
          <a:xfrm>
            <a:off x="12359640" y="564184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2670535" y="5557837"/>
            <a:ext cx="4108704" cy="580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575" b="0" i="0" lang="ko-KR">
                <a:solidFill>
                  <a:srgbClr val="4A5980"/>
                </a:solidFill>
                <a:latin typeface="Pretendard"/>
                <a:ea typeface="Pretendard"/>
              </a:rPr>
              <a:t>채점 방식: 자동 / 반자동 / 수동. 자동 항목은 Edge Function으로 이식.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1938528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NEXT STEP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2715768"/>
            <a:ext cx="16002000" cy="29260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8000"/>
              </a:lnSpc>
            </a:pPr>
            <a:r>
              <a:rPr sz="9600" b="1" i="0" lang="ko-KR">
                <a:solidFill>
                  <a:srgbClr val="0A1128"/>
                </a:solidFill>
                <a:latin typeface="Pretendard"/>
                <a:ea typeface="Pretendard"/>
              </a:rPr>
              <a:t>표면은 확보됐습니다.</a:t>
            </a:r>
          </a:p>
          <a:p>
            <a:pPr>
              <a:lnSpc>
                <a:spcPct val="98000"/>
              </a:lnSpc>
            </a:pPr>
            <a:r>
              <a:rPr sz="9600" b="1" i="0" lang="ko-KR">
                <a:solidFill>
                  <a:srgbClr val="0A1128"/>
                </a:solidFill>
                <a:latin typeface="Pretendard"/>
                <a:ea typeface="Pretendard"/>
              </a:rPr>
              <a:t>홈페이지가 따라가면 됩니다.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5961888"/>
            <a:ext cx="160020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775" b="0" i="0" lang="ko-KR">
                <a:solidFill>
                  <a:srgbClr val="4A5980"/>
                </a:solidFill>
                <a:latin typeface="Pretendard"/>
                <a:ea typeface="Pretendard"/>
              </a:rPr>
              <a:t>P0 세 가지: 스키마, NAP 통일, 측정 인프라. 미검증 5개는 계정 접근 후 1일 안에 채웁니다.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6922007"/>
            <a:ext cx="2350008" cy="832104"/>
          </a:xfrm>
          <a:prstGeom prst="roundRect">
            <a:avLst>
              <a:gd name="adj" fmla="val 10989"/>
            </a:avLst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6922007"/>
            <a:ext cx="2350008" cy="8321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50" b="1" i="0" lang="ko-KR">
                <a:solidFill>
                  <a:srgbClr val="FFFFFF"/>
                </a:solidFill>
                <a:latin typeface="Pretendard"/>
                <a:ea typeface="Pretendard"/>
              </a:rPr>
              <a:t>P0 착수하기 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75887" y="6922007"/>
            <a:ext cx="2852928" cy="832104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75887" y="6922007"/>
            <a:ext cx="2852928" cy="8321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50" b="1" i="0" lang="ko-KR">
                <a:solidFill>
                  <a:srgbClr val="0A1128"/>
                </a:solidFill>
                <a:latin typeface="Pretendard"/>
                <a:ea typeface="Pretendard"/>
              </a:rPr>
              <a:t>리포트 페이지 보기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9400032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000" b="1" i="0" lang="ko-KR" spc="300">
                <a:solidFill>
                  <a:srgbClr val="0A1128"/>
                </a:solidFill>
                <a:latin typeface="Playfair Display"/>
                <a:ea typeface="Pretendard"/>
              </a:rPr>
              <a:t>INFINITH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025" b="0" i="0" lang="ko-KR">
                <a:solidFill>
                  <a:srgbClr val="6B7A9E"/>
                </a:solidFill>
                <a:latin typeface="Pretendard"/>
                <a:ea typeface="Pretendard"/>
              </a:rPr>
              <a:t>infinith.kr · hello@infinith.kr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