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5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77" d="100"/>
          <a:sy n="77" d="100"/>
        </p:scale>
        <p:origin x="888" y="192"/>
      </p:cViewPr>
      <p:guideLst>
        <p:guide orient="horz" pos="5553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088136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∞  GEO / AEO · PLATFORM DECISION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865376"/>
            <a:ext cx="16459200" cy="6400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lang="ko-KR" sz="15000" b="1" i="1">
                <a:solidFill>
                  <a:srgbClr val="000000"/>
                </a:solidFill>
                <a:latin typeface="Playfair Display"/>
                <a:ea typeface="Pretendard"/>
              </a:rPr>
              <a:t>WordPress </a:t>
            </a:r>
            <a:r>
              <a:rPr lang="ko-KR" sz="15000" b="1" i="0">
                <a:solidFill>
                  <a:srgbClr val="000000"/>
                </a:solidFill>
                <a:latin typeface="Playfair Display Black"/>
                <a:ea typeface="Pretendard"/>
              </a:rPr>
              <a:t>for</a:t>
            </a:r>
          </a:p>
          <a:p>
            <a:pPr>
              <a:lnSpc>
                <a:spcPct val="95000"/>
              </a:lnSpc>
            </a:pPr>
            <a:r>
              <a:rPr lang="ko-KR" sz="15000" b="1" i="0">
                <a:solidFill>
                  <a:srgbClr val="000000"/>
                </a:solidFill>
                <a:latin typeface="Playfair Display Black"/>
                <a:ea typeface="Pretendard"/>
              </a:rPr>
              <a:t>AI Search.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668512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775" b="0" i="0">
                <a:solidFill>
                  <a:srgbClr val="4A5980"/>
                </a:solidFill>
                <a:latin typeface="Pretendard"/>
                <a:ea typeface="Pretendard"/>
              </a:rPr>
              <a:t>GEO·AEO 최적화 웹사이트에 워드프레스를 쓰는 것의 장단점 · 2026. 08. 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18320"/>
            <a:ext cx="54864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000" b="1" i="0" spc="300">
                <a:solidFill>
                  <a:srgbClr val="0A1128"/>
                </a:solidFill>
                <a:latin typeface="Playfair Display Black"/>
                <a:ea typeface="Pretendard"/>
              </a:rPr>
              <a:t>INFINITH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ko-KR" sz="2025" b="0" i="0">
                <a:solidFill>
                  <a:srgbClr val="6B7A9E"/>
                </a:solidFill>
                <a:latin typeface="Pretendard"/>
                <a:ea typeface="Pretendard"/>
              </a:rPr>
              <a:t>INFINITH Strategy Memo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콘텐츠를 계속 쌓는다면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워드프레스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GEO·AEO의 핵심은 AI 크롤러가 읽는 정적 HTML에 구조화된 사실을 꾸준히 쌓는 것입니다.</a:t>
            </a:r>
          </a:p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워드프레스는 이것을 기본으로 해주지만, 플러그인과 테마를 통제하지 못하면 장점이 전부 단점으로 뒤집힙니다.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01 ·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5151120" cy="525780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568439" y="3794760"/>
            <a:ext cx="5151120" cy="525780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1993879" y="3794760"/>
            <a:ext cx="5151120" cy="525780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508760" y="4160520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08760" y="4160520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A3A7C"/>
                </a:solidFill>
                <a:latin typeface="Pretendard"/>
                <a:ea typeface="Pretendard"/>
              </a:rPr>
              <a:t>결론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837176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병원 납품 사이트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394960"/>
            <a:ext cx="44196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425" b="0" i="0">
                <a:solidFill>
                  <a:srgbClr val="4A5980"/>
                </a:solidFill>
                <a:latin typeface="Pretendard"/>
                <a:ea typeface="Pretendard"/>
              </a:rPr>
              <a:t>비개발자가 FAQ 페이지를 직접 늘려야 합니다. 워드프레스 + 경량 테마 + 단일 스키마 플러그인 + 관리형 호스팅.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6102477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508760" y="6321933"/>
            <a:ext cx="4419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4F1DA1"/>
                </a:solidFill>
                <a:latin typeface="Pretendard"/>
                <a:ea typeface="Pretendard"/>
              </a:rPr>
              <a:t>운영 편의 우선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34200" y="4160520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934200" y="4160520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3A3F7C"/>
                </a:solidFill>
                <a:latin typeface="Pretendard"/>
                <a:ea typeface="Pretendard"/>
              </a:rPr>
              <a:t>결론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34200" y="4837176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자체 제품 랜딩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34200" y="5394960"/>
            <a:ext cx="44196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425" b="0" i="0">
                <a:solidFill>
                  <a:srgbClr val="4A5980"/>
                </a:solidFill>
                <a:latin typeface="Pretendard"/>
                <a:ea typeface="Pretendard"/>
              </a:rPr>
              <a:t>Astro 또는 프리렌더링된 React. 코드로 스키마와 헤더를 완전히 제어하고, 성능을 최고 수준으로 유지합니다.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34200" y="6102477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934200" y="6321933"/>
            <a:ext cx="4419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4F1DA1"/>
                </a:solidFill>
                <a:latin typeface="Pretendard"/>
                <a:ea typeface="Pretendard"/>
              </a:rPr>
              <a:t>제어·성능 우선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59640" y="4160520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2359640" y="4160520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F1DA1"/>
                </a:solidFill>
                <a:latin typeface="Pretendard"/>
                <a:ea typeface="Pretendard"/>
              </a:rPr>
              <a:t>결론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59640" y="4837176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확장 단계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59640" y="5394960"/>
            <a:ext cx="44196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425" b="0" i="0">
                <a:solidFill>
                  <a:srgbClr val="4A5980"/>
                </a:solidFill>
                <a:latin typeface="Pretendard"/>
                <a:ea typeface="Pretendard"/>
              </a:rPr>
              <a:t>워드프레스를 헤드리스 CMS로 두고 Astro가 빌드 시 가져와 정적 배포. 운영 편의와 제어를 둘 다 확보합니다.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359640" y="6102477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2359640" y="6321933"/>
            <a:ext cx="4419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4F1DA1"/>
                </a:solidFill>
                <a:latin typeface="Pretendard"/>
                <a:ea typeface="Pretendard"/>
              </a:rPr>
              <a:t>프로덕트화 대비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WHAT GEO / AEO REQUIRES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플랫폼을 고르기 전에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세 가지 조건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어떤 도구를 쓰든 이 세 조건을 통과해야 AI 답변에 인용됩니다. 플랫폼 비교는 이 기준으로만 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03 · Requirements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56843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199387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508760" y="3776472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08760" y="4581144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크롤러 가독성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138928"/>
            <a:ext cx="44196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425" b="0" i="0" dirty="0">
                <a:solidFill>
                  <a:srgbClr val="4A5980"/>
                </a:solidFill>
                <a:latin typeface="Pretendard"/>
                <a:ea typeface="Pretendard"/>
              </a:rPr>
              <a:t>서버가 완성된 </a:t>
            </a:r>
            <a:r>
              <a:rPr lang="ko-KR" sz="1425" b="0" i="0" dirty="0" err="1">
                <a:solidFill>
                  <a:srgbClr val="4A5980"/>
                </a:solidFill>
                <a:latin typeface="Pretendard"/>
                <a:ea typeface="Pretendard"/>
              </a:rPr>
              <a:t>HTML을</a:t>
            </a:r>
            <a:r>
              <a:rPr lang="ko-KR" sz="1425" b="0" i="0" dirty="0">
                <a:solidFill>
                  <a:srgbClr val="4A5980"/>
                </a:solidFill>
                <a:latin typeface="Pretendard"/>
                <a:ea typeface="Pretendard"/>
              </a:rPr>
              <a:t> 내려줘야 합니다. 본문, 제목 구조, 링크가 JS 실행 없이 응답에 포함되어야 합니다.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08760" y="5846445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508760" y="6065901"/>
            <a:ext cx="4419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4F1DA1"/>
                </a:solidFill>
                <a:latin typeface="Pretendard"/>
                <a:ea typeface="Pretendard"/>
              </a:rPr>
              <a:t>SSR 또는 SSG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34200" y="3776472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934200" y="4581144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구조화 데이터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34200" y="5138928"/>
            <a:ext cx="4419600" cy="8143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425" b="0" i="0">
                <a:solidFill>
                  <a:srgbClr val="4A5980"/>
                </a:solidFill>
                <a:latin typeface="Pretendard"/>
                <a:ea typeface="Pretendard"/>
              </a:rPr>
              <a:t>MedicalClinic, Physician, FAQPage, Article JSON-LD가 페이지마다 정확히 하나씩. 중복과 충돌이 없어야 합니다.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934200" y="6117907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934200" y="6337363"/>
            <a:ext cx="4419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4F1DA1"/>
                </a:solidFill>
                <a:latin typeface="Pretendard"/>
                <a:ea typeface="Pretendard"/>
              </a:rPr>
              <a:t>Schema.org 단일 소스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2359640" y="3776472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2359640" y="4581144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콘텐츠 생산량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59640" y="5138928"/>
            <a:ext cx="441960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425" b="0" i="0">
                <a:solidFill>
                  <a:srgbClr val="4A5980"/>
                </a:solidFill>
                <a:latin typeface="Pretendard"/>
                <a:ea typeface="Pretendard"/>
              </a:rPr>
              <a:t>질문과 답변 쌍을 수십에서 수백 페이지 쌓아야 합니다. 비개발자가 매주 추가할 수 있는 구조여야 합니다.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2359640" y="5846445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2359640" y="6065901"/>
            <a:ext cx="4419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4F1DA1"/>
                </a:solidFill>
                <a:latin typeface="Pretendard"/>
                <a:ea typeface="Pretendard"/>
              </a:rPr>
              <a:t>운영 지속성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ADVANTAGES · 1 /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크롤러 가독성은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기본으로 통과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PHP가 완성된 HTML을 내려주므로 별도 작업 없이 본문이 크롤러에 노출됩니다.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04 · 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56843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199387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50876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1" name="TextBox 10"/>
          <p:cNvSpPr txBox="1"/>
          <p:nvPr/>
        </p:nvSpPr>
        <p:spPr>
          <a:xfrm>
            <a:off x="1508760" y="3832895"/>
            <a:ext cx="923544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2000" b="1" i="0">
                <a:solidFill>
                  <a:srgbClr val="4A3A7C"/>
                </a:solidFill>
                <a:latin typeface="Pretendard"/>
                <a:ea typeface="Pretendard"/>
              </a:rPr>
              <a:t>장점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453128"/>
            <a:ext cx="44196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200" b="1" i="0">
                <a:solidFill>
                  <a:srgbClr val="0A1128"/>
                </a:solidFill>
                <a:latin typeface="Pretendard"/>
                <a:ea typeface="Pretendard"/>
              </a:rPr>
              <a:t>서버 렌더링 기본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010912"/>
            <a:ext cx="4419600" cy="9319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b="0" i="0" dirty="0" err="1">
                <a:solidFill>
                  <a:srgbClr val="4A5980"/>
                </a:solidFill>
                <a:latin typeface="Pretendard"/>
                <a:ea typeface="Pretendard"/>
              </a:rPr>
              <a:t>GPTBot</a:t>
            </a: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, </a:t>
            </a:r>
            <a:r>
              <a:rPr lang="ko-KR" b="0" i="0" dirty="0" err="1">
                <a:solidFill>
                  <a:srgbClr val="4A5980"/>
                </a:solidFill>
                <a:latin typeface="Pretendard"/>
                <a:ea typeface="Pretendard"/>
              </a:rPr>
              <a:t>ClaudeBot</a:t>
            </a: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, </a:t>
            </a:r>
            <a:r>
              <a:rPr lang="ko-KR" b="0" i="0" dirty="0" err="1">
                <a:solidFill>
                  <a:srgbClr val="4A5980"/>
                </a:solidFill>
                <a:latin typeface="Pretendard"/>
                <a:ea typeface="Pretendard"/>
              </a:rPr>
              <a:t>PerplexityBot은</a:t>
            </a: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 </a:t>
            </a:r>
            <a:r>
              <a:rPr lang="ko-KR" b="0" i="0" dirty="0" err="1">
                <a:solidFill>
                  <a:srgbClr val="4A5980"/>
                </a:solidFill>
                <a:latin typeface="Pretendard"/>
                <a:ea typeface="Pretendard"/>
              </a:rPr>
              <a:t>JS를</a:t>
            </a: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 실행하지 않습니다. 워드프레스 응답에는 본문이 그대로 들어 있습니다. </a:t>
            </a:r>
            <a:r>
              <a:rPr lang="ko-KR" b="0" i="0" dirty="0" err="1">
                <a:solidFill>
                  <a:srgbClr val="4A5980"/>
                </a:solidFill>
                <a:latin typeface="Pretendard"/>
                <a:ea typeface="Pretendard"/>
              </a:rPr>
              <a:t>SPA는</a:t>
            </a: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 빈 </a:t>
            </a:r>
            <a:r>
              <a:rPr lang="ko-KR" b="0" i="0" dirty="0" err="1">
                <a:solidFill>
                  <a:srgbClr val="4A5980"/>
                </a:solidFill>
                <a:latin typeface="Pretendard"/>
                <a:ea typeface="Pretendard"/>
              </a:rPr>
              <a:t>div만</a:t>
            </a: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 보입니다.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5989891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5" name="TextBox 14"/>
          <p:cNvSpPr txBox="1"/>
          <p:nvPr/>
        </p:nvSpPr>
        <p:spPr>
          <a:xfrm>
            <a:off x="1508760" y="6741359"/>
            <a:ext cx="441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4F1DA1"/>
                </a:solidFill>
                <a:latin typeface="Pretendard"/>
                <a:ea typeface="Pretendard"/>
              </a:rPr>
              <a:t>추가 작업 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3420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7" name="TextBox 16"/>
          <p:cNvSpPr txBox="1"/>
          <p:nvPr/>
        </p:nvSpPr>
        <p:spPr>
          <a:xfrm>
            <a:off x="6934200" y="3832895"/>
            <a:ext cx="923544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2000" b="1" i="0">
                <a:solidFill>
                  <a:srgbClr val="4A3A7C"/>
                </a:solidFill>
                <a:latin typeface="Pretendard"/>
                <a:ea typeface="Pretendard"/>
              </a:rPr>
              <a:t>장점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34200" y="4453128"/>
            <a:ext cx="44196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200" b="1" i="0">
                <a:solidFill>
                  <a:srgbClr val="0A1128"/>
                </a:solidFill>
                <a:latin typeface="Pretendard"/>
                <a:ea typeface="Pretendard"/>
              </a:rPr>
              <a:t>스키마 생태계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34200" y="5010912"/>
            <a:ext cx="4419600" cy="12505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Rank Math, Yoast, Schema Pro가 MedicalClinic, FAQPage, LocalBusiness JSON-LD를 UI로 생성합니다. robots.txt와 llms.txt도 파일 편집으로 즉시 반영됩니다.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34200" y="5989891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1" name="TextBox 20"/>
          <p:cNvSpPr txBox="1"/>
          <p:nvPr/>
        </p:nvSpPr>
        <p:spPr>
          <a:xfrm>
            <a:off x="6934200" y="6741359"/>
            <a:ext cx="441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4F1DA1"/>
                </a:solidFill>
                <a:latin typeface="Pretendard"/>
                <a:ea typeface="Pretendard"/>
              </a:rPr>
              <a:t>비개발자 운영 가능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5964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3" name="TextBox 22"/>
          <p:cNvSpPr txBox="1"/>
          <p:nvPr/>
        </p:nvSpPr>
        <p:spPr>
          <a:xfrm>
            <a:off x="12359640" y="3832895"/>
            <a:ext cx="923544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2000" b="1" i="0">
                <a:solidFill>
                  <a:srgbClr val="4A3A7C"/>
                </a:solidFill>
                <a:latin typeface="Pretendard"/>
                <a:ea typeface="Pretendard"/>
              </a:rPr>
              <a:t>장점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59640" y="4453128"/>
            <a:ext cx="44196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200" b="1" i="0">
                <a:solidFill>
                  <a:srgbClr val="0A1128"/>
                </a:solidFill>
                <a:latin typeface="Pretendard"/>
                <a:ea typeface="Pretendard"/>
              </a:rPr>
              <a:t>콘텐츠 생산 속도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59640" y="5010912"/>
            <a:ext cx="4419600" cy="9319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코 재수술 비용, 눈매교정 회복 기간 같은 질문 페이지를 마케팅 담당자가 에디터에서 직접 추가합니다. ACF로 구조화 필드도 관리됩니다.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359640" y="5989891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7" name="TextBox 26"/>
          <p:cNvSpPr txBox="1"/>
          <p:nvPr/>
        </p:nvSpPr>
        <p:spPr>
          <a:xfrm>
            <a:off x="12359640" y="6741359"/>
            <a:ext cx="441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4F1DA1"/>
                </a:solidFill>
                <a:latin typeface="Pretendard"/>
                <a:ea typeface="Pretendard"/>
              </a:rPr>
              <a:t>주 단위 발행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ADVANTAGES · 2 /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락인 없이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오픈웹에 남는다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지금 워드프레스를 골라도 나중에 프론트를 바꿀 수 있고, 네이버와 달리 AI 크롤러가 접근할 수 있는 소유 자산이 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05 · 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281160" y="3410712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50876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08760" y="3776472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A3A7C"/>
                </a:solidFill>
                <a:latin typeface="Pretendard"/>
                <a:ea typeface="Pretendard"/>
              </a:rPr>
              <a:t>장점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53128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헤드리스 전환 경로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01091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REST API / WPGraphQL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477256"/>
            <a:ext cx="713232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콘텐츠를 그대로 꺼내 Astro, Next.js 프론트에 연결할 수 있습니다.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09295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빌드 시 정적화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559296"/>
            <a:ext cx="713232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프론트를 바꾸면 성능과 스키마 제어를 코드 수준으로 가져옵니다.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717499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이전 비용 낮음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7641336"/>
            <a:ext cx="713232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글, 이미지, 카테고리 구조가 DB에 남아 마이그레이션이 단순합니다.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64692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46920" y="3776472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A3A7C"/>
                </a:solidFill>
                <a:latin typeface="Pretendard"/>
                <a:ea typeface="Pretendard"/>
              </a:rPr>
              <a:t>장점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4453128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오픈웹 소유 자산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01091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네이버 자산은 차단됨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5477256"/>
            <a:ext cx="713232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네이버 블로그, 플레이스, 카페는 robots.txt로 AI 크롤러를 전면 차단합니다.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09295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자체 도메인은 열림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6559296"/>
            <a:ext cx="713232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워드프레스 사이트는 GPTBot, ClaudeBot이 읽고 인용할 수 있는 유일한 소유 표면입니다.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46920" y="7479792"/>
            <a:ext cx="7132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브랜드 신호 축적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46920" y="7946136"/>
            <a:ext cx="713232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인용될수록 브랜드 언급이 쌓여 다음 답변에도 다시 인용됩니다.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DISADVANTAGES · 1 /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통제 못하면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성능과 HTML이 무너진다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테마, 페이지빌더, 플러그인이 쌓이면 크롤러가 읽는 HTML이 지저분해지고 로딩이 느려집니다.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06 · Disadvantages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56843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199387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50876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08760" y="3776472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단점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453128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성능 저하가 기본값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010912"/>
            <a:ext cx="4419600" cy="9319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페이지빌더와 플러그인 20개면 LCP 4초를 넘기기 쉽습니다. AI Overview는 검색 순위 기반이라 간접 영향이 큽니다.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5989891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5" name="TextBox 14"/>
          <p:cNvSpPr txBox="1"/>
          <p:nvPr/>
        </p:nvSpPr>
        <p:spPr>
          <a:xfrm>
            <a:off x="1508760" y="6342347"/>
            <a:ext cx="441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4F1DA1"/>
                </a:solidFill>
                <a:latin typeface="Pretendard"/>
                <a:ea typeface="Pretendard"/>
              </a:rPr>
              <a:t>대책: 경량 테마 + 캐시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3420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934200" y="3776472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단점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34200" y="4453128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HTML 노이즈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34200" y="5010912"/>
            <a:ext cx="4419600" cy="9319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Elementor, Divi가 만드는 div 중첩 10단계와 인라인 스타일은 AI가 답변 단락을 뽑을 때 노이즈입니다. h2 질문, p 답변 구조가 깨집니다.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34200" y="5989891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1" name="TextBox 20"/>
          <p:cNvSpPr txBox="1"/>
          <p:nvPr/>
        </p:nvSpPr>
        <p:spPr>
          <a:xfrm>
            <a:off x="6934200" y="6342347"/>
            <a:ext cx="441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4F1DA1"/>
                </a:solidFill>
                <a:latin typeface="Pretendard"/>
                <a:ea typeface="Pretendard"/>
              </a:rPr>
              <a:t>대책: Gutenberg만 사용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5964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2359640" y="3776472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단점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59640" y="4453128"/>
            <a:ext cx="441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스키마 중복 충돌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59640" y="5010912"/>
            <a:ext cx="4419600" cy="9319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Yoast, 테마 내장, FAQ 플러그인이 각자 JSON-LD를 뿌려 Organization이 3개 나오는 경우가 흔합니다. Rich Results 검사에서 오류가 납니다.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359640" y="5989891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7" name="TextBox 26"/>
          <p:cNvSpPr txBox="1"/>
          <p:nvPr/>
        </p:nvSpPr>
        <p:spPr>
          <a:xfrm>
            <a:off x="12359640" y="6342347"/>
            <a:ext cx="441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4F1DA1"/>
                </a:solidFill>
                <a:latin typeface="Pretendard"/>
                <a:ea typeface="Pretendard"/>
              </a:rPr>
              <a:t>대책: 스키마 소스 1개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DISADVANTAGES · 2 /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보안, 제어,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한국 시장 커버리지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병원 사이트는 해킹 피해가 브랜드 오염으로 이어지고, 국내 AI 답변은 네이버 자산을 우선 인용합니다.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07 · Disadvantages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56843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199387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50876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08760" y="3776472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5C3A"/>
                </a:solidFill>
                <a:latin typeface="Pretendard"/>
                <a:ea typeface="Pretendard"/>
              </a:rPr>
              <a:t>단점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453128"/>
            <a:ext cx="44196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200" b="1" i="0">
                <a:solidFill>
                  <a:srgbClr val="0A1128"/>
                </a:solidFill>
                <a:latin typeface="Pretendard"/>
                <a:ea typeface="Pretendard"/>
              </a:rPr>
              <a:t>보안·유지보수 부담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010912"/>
            <a:ext cx="4419600" cy="9319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플러그인 취약점으로 </a:t>
            </a:r>
            <a:r>
              <a:rPr lang="ko-KR" b="0" i="0" dirty="0" err="1">
                <a:solidFill>
                  <a:srgbClr val="4A5980"/>
                </a:solidFill>
                <a:latin typeface="Pretendard"/>
                <a:ea typeface="Pretendard"/>
              </a:rPr>
              <a:t>해킹당하면</a:t>
            </a: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 스팸 페이지가 대량 생성되고, 이것이 AI </a:t>
            </a:r>
            <a:r>
              <a:rPr lang="ko-KR" b="0" i="0" dirty="0" err="1">
                <a:solidFill>
                  <a:srgbClr val="4A5980"/>
                </a:solidFill>
                <a:latin typeface="Pretendard"/>
                <a:ea typeface="Pretendard"/>
              </a:rPr>
              <a:t>크롤러에</a:t>
            </a: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 잡혀 브랜드가 오염됩니다.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5718429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5" name="TextBox 14"/>
          <p:cNvSpPr txBox="1"/>
          <p:nvPr/>
        </p:nvSpPr>
        <p:spPr>
          <a:xfrm>
            <a:off x="1508760" y="6553024"/>
            <a:ext cx="441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dirty="0">
                <a:solidFill>
                  <a:srgbClr val="4F1DA1"/>
                </a:solidFill>
                <a:latin typeface="Pretendard"/>
                <a:ea typeface="Pretendard"/>
              </a:rPr>
              <a:t>대책: 관리형 호스팅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3420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934200" y="3776472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5C3A"/>
                </a:solidFill>
                <a:latin typeface="Pretendard"/>
                <a:ea typeface="Pretendard"/>
              </a:rPr>
              <a:t>단점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34200" y="4453128"/>
            <a:ext cx="44196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200" b="1" i="0">
                <a:solidFill>
                  <a:srgbClr val="0A1128"/>
                </a:solidFill>
                <a:latin typeface="Pretendard"/>
                <a:ea typeface="Pretendard"/>
              </a:rPr>
              <a:t>세밀한 제어 한계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34200" y="5010912"/>
            <a:ext cx="4419600" cy="9319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페이지별 </a:t>
            </a:r>
            <a:r>
              <a:rPr lang="ko-KR" b="0" i="0" dirty="0" err="1">
                <a:solidFill>
                  <a:srgbClr val="4A5980"/>
                </a:solidFill>
                <a:latin typeface="Pretendard"/>
                <a:ea typeface="Pretendard"/>
              </a:rPr>
              <a:t>robots</a:t>
            </a: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 메타, </a:t>
            </a:r>
            <a:r>
              <a:rPr lang="ko-KR" b="0" i="0" dirty="0" err="1">
                <a:solidFill>
                  <a:srgbClr val="4A5980"/>
                </a:solidFill>
                <a:latin typeface="Pretendard"/>
                <a:ea typeface="Pretendard"/>
              </a:rPr>
              <a:t>크롤러별</a:t>
            </a: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 응답 분기, </a:t>
            </a:r>
            <a:r>
              <a:rPr lang="ko-KR" b="0" i="0" dirty="0" err="1">
                <a:solidFill>
                  <a:srgbClr val="4A5980"/>
                </a:solidFill>
                <a:latin typeface="Pretendard"/>
                <a:ea typeface="Pretendard"/>
              </a:rPr>
              <a:t>Edge</a:t>
            </a: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 </a:t>
            </a:r>
            <a:r>
              <a:rPr lang="ko-KR" b="0" i="0" dirty="0" err="1">
                <a:solidFill>
                  <a:srgbClr val="4A5980"/>
                </a:solidFill>
                <a:latin typeface="Pretendard"/>
                <a:ea typeface="Pretendard"/>
              </a:rPr>
              <a:t>캐싱</a:t>
            </a: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 정책은 커스텀 코드나 </a:t>
            </a:r>
            <a:r>
              <a:rPr lang="ko-KR" b="0" i="0" dirty="0" err="1">
                <a:solidFill>
                  <a:srgbClr val="4A5980"/>
                </a:solidFill>
                <a:latin typeface="Pretendard"/>
                <a:ea typeface="Pretendard"/>
              </a:rPr>
              <a:t>Cloudflare에서</a:t>
            </a:r>
            <a:r>
              <a:rPr lang="ko-KR" b="0" i="0" dirty="0">
                <a:solidFill>
                  <a:srgbClr val="4A5980"/>
                </a:solidFill>
                <a:latin typeface="Pretendard"/>
                <a:ea typeface="Pretendard"/>
              </a:rPr>
              <a:t> 처리해야 합니다.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34200" y="5718429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1" name="TextBox 20"/>
          <p:cNvSpPr txBox="1"/>
          <p:nvPr/>
        </p:nvSpPr>
        <p:spPr>
          <a:xfrm>
            <a:off x="6934200" y="6553024"/>
            <a:ext cx="441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4F1DA1"/>
                </a:solidFill>
                <a:latin typeface="Pretendard"/>
                <a:ea typeface="Pretendard"/>
              </a:rPr>
              <a:t>Astro보다 손이 많이 감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5964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2359640" y="3776472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5C3A"/>
                </a:solidFill>
                <a:latin typeface="Pretendard"/>
                <a:ea typeface="Pretendard"/>
              </a:rPr>
              <a:t>단점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59640" y="4453128"/>
            <a:ext cx="44196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200" b="1" i="0">
                <a:solidFill>
                  <a:srgbClr val="0A1128"/>
                </a:solidFill>
                <a:latin typeface="Pretendard"/>
                <a:ea typeface="Pretendard"/>
              </a:rPr>
              <a:t>한국 시장 특수성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59640" y="5010912"/>
            <a:ext cx="4419600" cy="9319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네이버 서치어드바이저 등록과 사이트맵 제출을 별도로 해야 하고, 네이버 AI 브리핑은 네이버 자산을 우선 인용합니다.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359640" y="6553024"/>
            <a:ext cx="441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4F1DA1"/>
                </a:solidFill>
                <a:latin typeface="Pretendard"/>
                <a:ea typeface="Pretendard"/>
              </a:rPr>
              <a:t>글로벌 AI에 강함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AF90FF"/>
                </a:solidFill>
                <a:latin typeface="Pretendard"/>
                <a:ea typeface="Pretendard"/>
              </a:rPr>
              <a:t>ALTERNATIVES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retendard"/>
                <a:ea typeface="Pretendard"/>
              </a:rPr>
              <a:t>네 가지 선택지, </a:t>
            </a:r>
            <a:r>
              <a:rPr lang="ko-KR" sz="6300" b="1" i="0">
                <a:solidFill>
                  <a:srgbClr val="AF90FF"/>
                </a:solidFill>
                <a:latin typeface="Pretendard"/>
                <a:ea typeface="Pretendard"/>
              </a:rPr>
              <a:t>같은 기준으로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FFFFFF"/>
                </a:solidFill>
                <a:latin typeface="Pretendard"/>
                <a:ea typeface="Pretendard"/>
              </a:rPr>
              <a:t>크롤러 가독성, 운영, 스키마 제어, 성능, 유지보수, 비용. INFINITH 현재 스택(Vite SPA)을 기준선으로 넣었습니다.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FFFFFF"/>
                </a:solidFill>
                <a:latin typeface="Pretendard"/>
                <a:ea typeface="Pretendard"/>
              </a:rPr>
              <a:t>08 · Alternatives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16002000" cy="5641848"/>
          </a:xfrm>
          <a:prstGeom prst="roundRect">
            <a:avLst>
              <a:gd name="adj" fmla="val 1944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8" name="TextBox 7"/>
          <p:cNvSpPr txBox="1"/>
          <p:nvPr/>
        </p:nvSpPr>
        <p:spPr>
          <a:xfrm>
            <a:off x="1508760" y="3776472"/>
            <a:ext cx="3200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1" i="0" spc="200">
                <a:solidFill>
                  <a:srgbClr val="6B7A9E"/>
                </a:solidFill>
                <a:latin typeface="Pretendard"/>
                <a:ea typeface="Pretendard"/>
              </a:rPr>
              <a:t>기준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3776472"/>
            <a:ext cx="30175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1" i="0" spc="200">
                <a:solidFill>
                  <a:srgbClr val="6B7A9E"/>
                </a:solidFill>
                <a:latin typeface="Pretendard"/>
                <a:ea typeface="Pretendard"/>
              </a:rPr>
              <a:t>워드프레스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26679" y="3776472"/>
            <a:ext cx="30175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1" i="0" spc="200">
                <a:solidFill>
                  <a:srgbClr val="6B7A9E"/>
                </a:solidFill>
                <a:latin typeface="Pretendard"/>
                <a:ea typeface="Pretendard"/>
              </a:rPr>
              <a:t>Astro / Next.js SSG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44200" y="3776472"/>
            <a:ext cx="30175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1" i="0" spc="200">
                <a:solidFill>
                  <a:srgbClr val="6B7A9E"/>
                </a:solidFill>
                <a:latin typeface="Pretendard"/>
                <a:ea typeface="Pretendard"/>
              </a:rPr>
              <a:t>Webflow / Framer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61720" y="3776472"/>
            <a:ext cx="30175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1" i="0" spc="200">
                <a:solidFill>
                  <a:srgbClr val="6B7A9E"/>
                </a:solidFill>
                <a:latin typeface="Pretendard"/>
                <a:ea typeface="Pretendard"/>
              </a:rPr>
              <a:t>Vite SPA (INFINITH 기존)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08760" y="4178808"/>
            <a:ext cx="15270480" cy="10972"/>
          </a:xfrm>
          <a:prstGeom prst="rect">
            <a:avLst/>
          </a:prstGeom>
          <a:solidFill>
            <a:srgbClr val="2A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14" name="TextBox 13"/>
          <p:cNvSpPr txBox="1"/>
          <p:nvPr/>
        </p:nvSpPr>
        <p:spPr>
          <a:xfrm>
            <a:off x="1508760" y="4343400"/>
            <a:ext cx="310896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FFFFFF"/>
                </a:solidFill>
                <a:latin typeface="Pretendard"/>
                <a:ea typeface="Pretendard"/>
              </a:rPr>
              <a:t>AI 크롤러 가독성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09160" y="432511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16" name="TextBox 15"/>
          <p:cNvSpPr txBox="1"/>
          <p:nvPr/>
        </p:nvSpPr>
        <p:spPr>
          <a:xfrm>
            <a:off x="4709160" y="4369492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좋음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26679" y="432511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18" name="TextBox 17"/>
          <p:cNvSpPr txBox="1"/>
          <p:nvPr/>
        </p:nvSpPr>
        <p:spPr>
          <a:xfrm>
            <a:off x="7726679" y="4369492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최고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744200" y="432511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20" name="TextBox 19"/>
          <p:cNvSpPr txBox="1"/>
          <p:nvPr/>
        </p:nvSpPr>
        <p:spPr>
          <a:xfrm>
            <a:off x="10744200" y="4369492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좋음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761720" y="432511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22" name="TextBox 21"/>
          <p:cNvSpPr txBox="1"/>
          <p:nvPr/>
        </p:nvSpPr>
        <p:spPr>
          <a:xfrm>
            <a:off x="13761720" y="4369492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7C3A4B"/>
                </a:solidFill>
                <a:latin typeface="Pretendard"/>
                <a:ea typeface="Pretendard"/>
              </a:rPr>
              <a:t>나쁨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508760" y="4873752"/>
            <a:ext cx="15270480" cy="7315"/>
          </a:xfrm>
          <a:prstGeom prst="rect">
            <a:avLst/>
          </a:prstGeom>
          <a:solidFill>
            <a:srgbClr val="2A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24" name="TextBox 23"/>
          <p:cNvSpPr txBox="1"/>
          <p:nvPr/>
        </p:nvSpPr>
        <p:spPr>
          <a:xfrm>
            <a:off x="1508760" y="4946904"/>
            <a:ext cx="310896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FFFFFF"/>
                </a:solidFill>
                <a:latin typeface="Pretendard"/>
                <a:ea typeface="Pretendard"/>
              </a:rPr>
              <a:t>비개발자 콘텐츠 운영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709160" y="4928616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26" name="TextBox 25"/>
          <p:cNvSpPr txBox="1"/>
          <p:nvPr/>
        </p:nvSpPr>
        <p:spPr>
          <a:xfrm>
            <a:off x="4709160" y="4972996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최고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26679" y="4928616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28" name="TextBox 27"/>
          <p:cNvSpPr txBox="1"/>
          <p:nvPr/>
        </p:nvSpPr>
        <p:spPr>
          <a:xfrm>
            <a:off x="7726679" y="4972996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7C3A4B"/>
                </a:solidFill>
                <a:latin typeface="Pretendard"/>
                <a:ea typeface="Pretendard"/>
              </a:rPr>
              <a:t>나쁨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744200" y="4928616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30" name="TextBox 29"/>
          <p:cNvSpPr txBox="1"/>
          <p:nvPr/>
        </p:nvSpPr>
        <p:spPr>
          <a:xfrm>
            <a:off x="10744200" y="4972996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좋음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3761720" y="4928616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32" name="TextBox 31"/>
          <p:cNvSpPr txBox="1"/>
          <p:nvPr/>
        </p:nvSpPr>
        <p:spPr>
          <a:xfrm>
            <a:off x="13761720" y="4972996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7C3A4B"/>
                </a:solidFill>
                <a:latin typeface="Pretendard"/>
                <a:ea typeface="Pretendard"/>
              </a:rPr>
              <a:t>불가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508760" y="5477256"/>
            <a:ext cx="15270480" cy="7315"/>
          </a:xfrm>
          <a:prstGeom prst="rect">
            <a:avLst/>
          </a:prstGeom>
          <a:solidFill>
            <a:srgbClr val="2A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34" name="TextBox 33"/>
          <p:cNvSpPr txBox="1"/>
          <p:nvPr/>
        </p:nvSpPr>
        <p:spPr>
          <a:xfrm>
            <a:off x="1508760" y="5550408"/>
            <a:ext cx="310896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FFFFFF"/>
                </a:solidFill>
                <a:latin typeface="Pretendard"/>
                <a:ea typeface="Pretendard"/>
              </a:rPr>
              <a:t>스키마 제어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709160" y="5532120"/>
            <a:ext cx="1627632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36" name="TextBox 35"/>
          <p:cNvSpPr txBox="1"/>
          <p:nvPr/>
        </p:nvSpPr>
        <p:spPr>
          <a:xfrm>
            <a:off x="4709160" y="5576500"/>
            <a:ext cx="1627632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7C5C3A"/>
                </a:solidFill>
                <a:latin typeface="Pretendard"/>
                <a:ea typeface="Pretendard"/>
              </a:rPr>
              <a:t>플러그인 의존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726679" y="5532120"/>
            <a:ext cx="1883664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38" name="TextBox 37"/>
          <p:cNvSpPr txBox="1"/>
          <p:nvPr/>
        </p:nvSpPr>
        <p:spPr>
          <a:xfrm>
            <a:off x="7726679" y="5576500"/>
            <a:ext cx="1883664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코드로 완전 제어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0744200" y="5532120"/>
            <a:ext cx="987552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40" name="TextBox 39"/>
          <p:cNvSpPr txBox="1"/>
          <p:nvPr/>
        </p:nvSpPr>
        <p:spPr>
          <a:xfrm>
            <a:off x="10744200" y="5576500"/>
            <a:ext cx="987552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7C5C3A"/>
                </a:solidFill>
                <a:latin typeface="Pretendard"/>
                <a:ea typeface="Pretendard"/>
              </a:rPr>
              <a:t>제한적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3761720" y="5532120"/>
            <a:ext cx="1883664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42" name="TextBox 41"/>
          <p:cNvSpPr txBox="1"/>
          <p:nvPr/>
        </p:nvSpPr>
        <p:spPr>
          <a:xfrm>
            <a:off x="13761720" y="5576500"/>
            <a:ext cx="1883664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코드로 완전 제어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508760" y="6080760"/>
            <a:ext cx="15270480" cy="7315"/>
          </a:xfrm>
          <a:prstGeom prst="rect">
            <a:avLst/>
          </a:prstGeom>
          <a:solidFill>
            <a:srgbClr val="2A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44" name="TextBox 43"/>
          <p:cNvSpPr txBox="1"/>
          <p:nvPr/>
        </p:nvSpPr>
        <p:spPr>
          <a:xfrm>
            <a:off x="1508760" y="6153912"/>
            <a:ext cx="310896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FFFFFF"/>
                </a:solidFill>
                <a:latin typeface="Pretendard"/>
                <a:ea typeface="Pretendard"/>
              </a:rPr>
              <a:t>성능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709160" y="6135624"/>
            <a:ext cx="1243584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46" name="TextBox 45"/>
          <p:cNvSpPr txBox="1"/>
          <p:nvPr/>
        </p:nvSpPr>
        <p:spPr>
          <a:xfrm>
            <a:off x="4709160" y="6180004"/>
            <a:ext cx="1243584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7C5C3A"/>
                </a:solidFill>
                <a:latin typeface="Pretendard"/>
                <a:ea typeface="Pretendard"/>
              </a:rPr>
              <a:t>관리 필요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726679" y="6135624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48" name="TextBox 47"/>
          <p:cNvSpPr txBox="1"/>
          <p:nvPr/>
        </p:nvSpPr>
        <p:spPr>
          <a:xfrm>
            <a:off x="7726679" y="6180004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최고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0744200" y="6135624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50" name="TextBox 49"/>
          <p:cNvSpPr txBox="1"/>
          <p:nvPr/>
        </p:nvSpPr>
        <p:spPr>
          <a:xfrm>
            <a:off x="10744200" y="6180004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좋음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3761720" y="6135624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52" name="TextBox 51"/>
          <p:cNvSpPr txBox="1"/>
          <p:nvPr/>
        </p:nvSpPr>
        <p:spPr>
          <a:xfrm>
            <a:off x="13761720" y="6180004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좋음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508760" y="6684264"/>
            <a:ext cx="15270480" cy="7315"/>
          </a:xfrm>
          <a:prstGeom prst="rect">
            <a:avLst/>
          </a:prstGeom>
          <a:solidFill>
            <a:srgbClr val="2A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54" name="TextBox 53"/>
          <p:cNvSpPr txBox="1"/>
          <p:nvPr/>
        </p:nvSpPr>
        <p:spPr>
          <a:xfrm>
            <a:off x="1508760" y="6757416"/>
            <a:ext cx="310896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FFFFFF"/>
                </a:solidFill>
                <a:latin typeface="Pretendard"/>
                <a:ea typeface="Pretendard"/>
              </a:rPr>
              <a:t>유지보수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709160" y="6739128"/>
            <a:ext cx="1243584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56" name="TextBox 55"/>
          <p:cNvSpPr txBox="1"/>
          <p:nvPr/>
        </p:nvSpPr>
        <p:spPr>
          <a:xfrm>
            <a:off x="4709160" y="6783508"/>
            <a:ext cx="1243584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7C5C3A"/>
                </a:solidFill>
                <a:latin typeface="Pretendard"/>
                <a:ea typeface="Pretendard"/>
              </a:rPr>
              <a:t>부담 있음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726679" y="6739128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58" name="TextBox 57"/>
          <p:cNvSpPr txBox="1"/>
          <p:nvPr/>
        </p:nvSpPr>
        <p:spPr>
          <a:xfrm>
            <a:off x="7726679" y="6783508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낮음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744200" y="6739128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60" name="TextBox 59"/>
          <p:cNvSpPr txBox="1"/>
          <p:nvPr/>
        </p:nvSpPr>
        <p:spPr>
          <a:xfrm>
            <a:off x="10744200" y="6783508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낮음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3761720" y="6739128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62" name="TextBox 61"/>
          <p:cNvSpPr txBox="1"/>
          <p:nvPr/>
        </p:nvSpPr>
        <p:spPr>
          <a:xfrm>
            <a:off x="13761720" y="6783508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낮음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508760" y="7287768"/>
            <a:ext cx="15270480" cy="7315"/>
          </a:xfrm>
          <a:prstGeom prst="rect">
            <a:avLst/>
          </a:prstGeom>
          <a:solidFill>
            <a:srgbClr val="2A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64" name="TextBox 63"/>
          <p:cNvSpPr txBox="1"/>
          <p:nvPr/>
        </p:nvSpPr>
        <p:spPr>
          <a:xfrm>
            <a:off x="1508760" y="7360920"/>
            <a:ext cx="310896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FFFFFF"/>
                </a:solidFill>
                <a:latin typeface="Pretendard"/>
                <a:ea typeface="Pretendard"/>
              </a:rPr>
              <a:t>비용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709160" y="734263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66" name="TextBox 65"/>
          <p:cNvSpPr txBox="1"/>
          <p:nvPr/>
        </p:nvSpPr>
        <p:spPr>
          <a:xfrm>
            <a:off x="4709160" y="7387012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낮음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7726679" y="734263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68" name="TextBox 67"/>
          <p:cNvSpPr txBox="1"/>
          <p:nvPr/>
        </p:nvSpPr>
        <p:spPr>
          <a:xfrm>
            <a:off x="7726679" y="7387012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낮음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0744200" y="7342632"/>
            <a:ext cx="1051560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70" name="TextBox 69"/>
          <p:cNvSpPr txBox="1"/>
          <p:nvPr/>
        </p:nvSpPr>
        <p:spPr>
          <a:xfrm>
            <a:off x="10744200" y="7387012"/>
            <a:ext cx="1051560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7C5C3A"/>
                </a:solidFill>
                <a:latin typeface="Pretendard"/>
                <a:ea typeface="Pretendard"/>
              </a:rPr>
              <a:t>월 구독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3761720" y="734263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72" name="TextBox 71"/>
          <p:cNvSpPr txBox="1"/>
          <p:nvPr/>
        </p:nvSpPr>
        <p:spPr>
          <a:xfrm>
            <a:off x="13761720" y="7387012"/>
            <a:ext cx="79552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4A3A7C"/>
                </a:solidFill>
                <a:latin typeface="Pretendard"/>
                <a:ea typeface="Pretendard"/>
              </a:rPr>
              <a:t>낮음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RECOMMENDATION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용도에 따라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세 가지 구성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한 가지 정답은 없습니다. 누가 콘텐츠를 추가하는지, 얼마나 제어가 필요한지로 정합니다.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09 · Recommendation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56843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199387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508760" y="3776472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08760" y="4581144"/>
            <a:ext cx="44196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병원 클라이언트 납품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138928"/>
            <a:ext cx="4419600" cy="12505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워드프레스 + GeneratePress 또는 Kadence + Rank Math 단일 스키마 + WP Rocket 캐시 + 관리형 호스팅. 클라이언트가 FAQ를 직접 추가합니다.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08760" y="6117907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4" name="TextBox 13"/>
          <p:cNvSpPr txBox="1"/>
          <p:nvPr/>
        </p:nvSpPr>
        <p:spPr>
          <a:xfrm>
            <a:off x="1508760" y="6686493"/>
            <a:ext cx="441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dirty="0">
                <a:solidFill>
                  <a:srgbClr val="4F1DA1"/>
                </a:solidFill>
                <a:latin typeface="Pretendard"/>
                <a:ea typeface="Pretendard"/>
              </a:rPr>
              <a:t>운영 편의 우선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34200" y="3776472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934200" y="4581144"/>
            <a:ext cx="44196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INFINITH 자체 랜딩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34200" y="5138928"/>
            <a:ext cx="4419600" cy="9319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Astro 콘텐츠 + React 아일랜드. 현재 Vite SPA에는 프리렌더링을 붙여 크롤러 본문 4단어를 810단어로 이미 끌어올렸습니다.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934200" y="6117907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9" name="TextBox 18"/>
          <p:cNvSpPr txBox="1"/>
          <p:nvPr/>
        </p:nvSpPr>
        <p:spPr>
          <a:xfrm>
            <a:off x="6934200" y="6686493"/>
            <a:ext cx="441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4F1DA1"/>
                </a:solidFill>
                <a:latin typeface="Pretendard"/>
                <a:ea typeface="Pretendard"/>
              </a:rPr>
              <a:t>제어·성능 우선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2359640" y="3776472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2359640" y="4581144"/>
            <a:ext cx="44196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800" b="1" i="0">
                <a:solidFill>
                  <a:srgbClr val="0A1128"/>
                </a:solidFill>
                <a:latin typeface="Pretendard"/>
                <a:ea typeface="Pretendard"/>
              </a:rPr>
              <a:t>하이브리드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59640" y="5138928"/>
            <a:ext cx="4419600" cy="9319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워드프레스를 헤드리스 CMS로 두고 Astro가 빌드 시 가져와 정적 배포. 클라이언트 수가 늘어나면 이 구성이 프로덕트화에 유리합니다.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2359640" y="6117907"/>
            <a:ext cx="4419600" cy="10972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4" name="TextBox 23"/>
          <p:cNvSpPr txBox="1"/>
          <p:nvPr/>
        </p:nvSpPr>
        <p:spPr>
          <a:xfrm>
            <a:off x="12359640" y="6686493"/>
            <a:ext cx="441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4F1DA1"/>
                </a:solidFill>
                <a:latin typeface="Pretendard"/>
                <a:ea typeface="Pretendard"/>
              </a:rPr>
              <a:t>확장 단계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IF WORDPRESS · OPERATING RULES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워드프레스를 쓴다면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다섯 가지 규칙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이 규칙을 지키면 장점만 남고, 어기면 단점이 전부 살아납니다.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10 · Rules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16002000" cy="5641848"/>
          </a:xfrm>
          <a:prstGeom prst="roundRect">
            <a:avLst>
              <a:gd name="adj" fmla="val 1944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508760" y="3868483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9" name="TextBox 8"/>
          <p:cNvSpPr txBox="1"/>
          <p:nvPr/>
        </p:nvSpPr>
        <p:spPr>
          <a:xfrm>
            <a:off x="1819656" y="3776472"/>
            <a:ext cx="14959584" cy="3277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플러그인은 10개 이하. 하나 추가할 때마다 LCP와 HTML 크기를 다시 측정합니다.</a:t>
            </a:r>
          </a:p>
        </p:txBody>
      </p:sp>
      <p:sp>
        <p:nvSpPr>
          <p:cNvPr id="10" name="Oval 9"/>
          <p:cNvSpPr/>
          <p:nvPr/>
        </p:nvSpPr>
        <p:spPr>
          <a:xfrm>
            <a:off x="1508760" y="4782883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1" name="TextBox 10"/>
          <p:cNvSpPr txBox="1"/>
          <p:nvPr/>
        </p:nvSpPr>
        <p:spPr>
          <a:xfrm>
            <a:off x="1819656" y="4690872"/>
            <a:ext cx="14959584" cy="3277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테마는 GeneratePress, Kadence 같은 경량 테마만. Elementor, Divi 같은 페이지빌더는 쓰지 않습니다.</a:t>
            </a:r>
          </a:p>
        </p:txBody>
      </p:sp>
      <p:sp>
        <p:nvSpPr>
          <p:cNvPr id="12" name="Oval 11"/>
          <p:cNvSpPr/>
          <p:nvPr/>
        </p:nvSpPr>
        <p:spPr>
          <a:xfrm>
            <a:off x="1508760" y="5697283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3" name="TextBox 12"/>
          <p:cNvSpPr txBox="1"/>
          <p:nvPr/>
        </p:nvSpPr>
        <p:spPr>
          <a:xfrm>
            <a:off x="1819656" y="5605272"/>
            <a:ext cx="14959584" cy="3277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스키마 소스는 Rank Math 하나로 통일. 테마 내장 스키마와 별도 FAQ 플러그인의 JSON-LD 출력은 끕니다.</a:t>
            </a:r>
          </a:p>
        </p:txBody>
      </p:sp>
      <p:sp>
        <p:nvSpPr>
          <p:cNvPr id="14" name="Oval 13"/>
          <p:cNvSpPr/>
          <p:nvPr/>
        </p:nvSpPr>
        <p:spPr>
          <a:xfrm>
            <a:off x="1508760" y="6611683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5" name="TextBox 14"/>
          <p:cNvSpPr txBox="1"/>
          <p:nvPr/>
        </p:nvSpPr>
        <p:spPr>
          <a:xfrm>
            <a:off x="1819656" y="6519672"/>
            <a:ext cx="14959584" cy="3277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본문은 Gutenberg 블록으로 h2 질문, p 답변 구조를 유지합니다. AI는 이 단락 단위로 인용합니다.</a:t>
            </a:r>
          </a:p>
        </p:txBody>
      </p:sp>
      <p:sp>
        <p:nvSpPr>
          <p:cNvPr id="16" name="Oval 15"/>
          <p:cNvSpPr/>
          <p:nvPr/>
        </p:nvSpPr>
        <p:spPr>
          <a:xfrm>
            <a:off x="1508760" y="7526083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7" name="TextBox 16"/>
          <p:cNvSpPr txBox="1"/>
          <p:nvPr/>
        </p:nvSpPr>
        <p:spPr>
          <a:xfrm>
            <a:off x="1819656" y="7434071"/>
            <a:ext cx="14959584" cy="3277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>
                <a:solidFill>
                  <a:srgbClr val="4A5980"/>
                </a:solidFill>
                <a:latin typeface="Pretendard"/>
                <a:ea typeface="Pretendard"/>
              </a:rPr>
              <a:t>호스팅은 관리형(WP Engine, Kinsta, Cafe24 매니지드)으로. 보안 패치와 백업을 운영자가 직접 하지 않습니다.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938528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NEXT STEP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715768"/>
            <a:ext cx="16002000" cy="14630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8000"/>
              </a:lnSpc>
            </a:pPr>
            <a:r>
              <a:rPr lang="ko-KR" sz="9600" b="1" i="0">
                <a:solidFill>
                  <a:srgbClr val="0A1128"/>
                </a:solidFill>
                <a:latin typeface="Pretendard"/>
                <a:ea typeface="Pretendard"/>
              </a:rPr>
              <a:t>도구보다 조건이 먼저입니다.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498848"/>
            <a:ext cx="160020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775" b="0" i="0">
                <a:solidFill>
                  <a:srgbClr val="4A5980"/>
                </a:solidFill>
                <a:latin typeface="Pretendard"/>
                <a:ea typeface="Pretendard"/>
              </a:rPr>
              <a:t>크롤러 가독성, 단일 스키마, 콘텐츠 생산 구조. 이 세 가지를 통과하는 쪽을 고릅니다.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5458968"/>
            <a:ext cx="4855464" cy="832104"/>
          </a:xfrm>
          <a:prstGeom prst="roundRect">
            <a:avLst>
              <a:gd name="adj" fmla="val 10989"/>
            </a:avLst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5458968"/>
            <a:ext cx="4855464" cy="8321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950" b="1" i="0">
                <a:solidFill>
                  <a:srgbClr val="FFFFFF"/>
                </a:solidFill>
                <a:latin typeface="Pretendard"/>
                <a:ea typeface="Pretendard"/>
              </a:rPr>
              <a:t>병원용 워드프레스 표준 스택 문서화 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5458968"/>
            <a:ext cx="4453128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181344" y="5458968"/>
            <a:ext cx="4453128" cy="8321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950" b="1" i="0">
                <a:solidFill>
                  <a:srgbClr val="0A1128"/>
                </a:solidFill>
                <a:latin typeface="Pretendard"/>
                <a:ea typeface="Pretendard"/>
              </a:rPr>
              <a:t>INFINITH 랜딩 FAQ 스키마 추가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9400032"/>
            <a:ext cx="54864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000" b="1" i="0" spc="300">
                <a:solidFill>
                  <a:srgbClr val="0A1128"/>
                </a:solidFill>
                <a:latin typeface="Playfair Display Black"/>
                <a:ea typeface="Pretendard"/>
              </a:rPr>
              <a:t>INFINITH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ko-KR" sz="2025" b="0" i="0">
                <a:solidFill>
                  <a:srgbClr val="6B7A9E"/>
                </a:solidFill>
                <a:latin typeface="Pretendard"/>
                <a:ea typeface="Pretendard"/>
              </a:rPr>
              <a:t>infinith-demo.vercel.app · team.backstageai@gmail.com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1108</Words>
  <Application>Microsoft Macintosh PowerPoint</Application>
  <PresentationFormat>사용자 지정</PresentationFormat>
  <Paragraphs>181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Pretendard</vt:lpstr>
      <vt:lpstr>Arial</vt:lpstr>
      <vt:lpstr>Calibri</vt:lpstr>
      <vt:lpstr>Playfair Display</vt:lpstr>
      <vt:lpstr>Playfair Display Black</vt:lpstr>
      <vt:lpstr>Playfair Display Medium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Haewon Kam</cp:lastModifiedBy>
  <cp:revision>6</cp:revision>
  <dcterms:created xsi:type="dcterms:W3CDTF">2013-01-27T09:14:16Z</dcterms:created>
  <dcterms:modified xsi:type="dcterms:W3CDTF">2026-08-28T07:08:37Z</dcterms:modified>
  <cp:category/>
</cp:coreProperties>
</file>