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384048"/>
            <a:ext cx="54864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PRODUCT REQUIREMENTS DOCUMENT · v0.2</a:t>
            </a:r>
          </a:p>
        </p:txBody>
      </p:sp>
      <p:sp>
        <p:nvSpPr>
          <p:cNvPr id="3" name="Rectangle 2"/>
          <p:cNvSpPr/>
          <p:nvPr/>
        </p:nvSpPr>
        <p:spPr>
          <a:xfrm>
            <a:off x="402336" y="704088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02336" y="1280160"/>
            <a:ext cx="6858000" cy="14264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050" b="1">
                <a:solidFill>
                  <a:srgbClr val="333333"/>
                </a:solidFill>
                <a:latin typeface="Pretendard"/>
              </a:rPr>
              <a:t>AI Discovery PRD</a:t>
            </a:r>
          </a:p>
          <a:p>
            <a:pPr algn="l">
              <a:lnSpc>
                <a:spcPct val="105000"/>
              </a:lnSpc>
            </a:pPr>
            <a:r>
              <a:rPr sz="4050" b="1">
                <a:solidFill>
                  <a:srgbClr val="333333"/>
                </a:solidFill>
                <a:latin typeface="Pretendard"/>
              </a:rPr>
              <a:t>분석 · 진단 · 빌드 · 측정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2336" y="3163824"/>
            <a:ext cx="6583680" cy="6675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75" b="0">
                <a:solidFill>
                  <a:srgbClr val="666666"/>
                </a:solidFill>
                <a:latin typeface="Pretendard"/>
              </a:rPr>
              <a:t>병원 URL 하나를 넣으면 채널 분석과 AEO · GEO 진단이 나오고,</a:t>
            </a:r>
          </a:p>
          <a:p>
            <a:pPr algn="l">
              <a:lnSpc>
                <a:spcPct val="120000"/>
              </a:lnSpc>
            </a:pPr>
            <a:r>
              <a:rPr sz="1875" b="0">
                <a:solidFill>
                  <a:srgbClr val="666666"/>
                </a:solidFill>
                <a:latin typeface="Pretendard"/>
              </a:rPr>
              <a:t>진단 항목이 그대로 빌드 요구사항과 측정 지표가 되는 제품</a:t>
            </a:r>
          </a:p>
        </p:txBody>
      </p:sp>
      <p:sp>
        <p:nvSpPr>
          <p:cNvPr id="6" name="Rectangle 5"/>
          <p:cNvSpPr/>
          <p:nvPr/>
        </p:nvSpPr>
        <p:spPr>
          <a:xfrm>
            <a:off x="7479792" y="1380744"/>
            <a:ext cx="1956816" cy="1261872"/>
          </a:xfrm>
          <a:prstGeom prst="rect">
            <a:avLst/>
          </a:prstGeom>
          <a:solidFill>
            <a:srgbClr val="F3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44383" y="1554480"/>
            <a:ext cx="1627632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925" b="1">
                <a:solidFill>
                  <a:srgbClr val="ADB0FF"/>
                </a:solidFill>
                <a:latin typeface="Pretendard"/>
              </a:rPr>
              <a:t>36항목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44383" y="2157984"/>
            <a:ext cx="162763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333333"/>
                </a:solidFill>
                <a:latin typeface="Pretendard"/>
              </a:rPr>
              <a:t>AEO · GEO 루브릭 v1.0</a:t>
            </a:r>
          </a:p>
        </p:txBody>
      </p:sp>
      <p:sp>
        <p:nvSpPr>
          <p:cNvPr id="9" name="Rectangle 8"/>
          <p:cNvSpPr/>
          <p:nvPr/>
        </p:nvSpPr>
        <p:spPr>
          <a:xfrm>
            <a:off x="9619488" y="1380744"/>
            <a:ext cx="1956816" cy="1261872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0" y="1554480"/>
            <a:ext cx="1627632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925" b="1">
                <a:solidFill>
                  <a:srgbClr val="5D61D1"/>
                </a:solidFill>
                <a:latin typeface="Pretendard"/>
              </a:rPr>
              <a:t>C · 48점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0" y="2157984"/>
            <a:ext cx="162763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333333"/>
                </a:solidFill>
                <a:latin typeface="Pretendard"/>
              </a:rPr>
              <a:t>뷰성형외과 실측 2026.08.28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79792" y="2825496"/>
            <a:ext cx="4096512" cy="1261872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44383" y="2999232"/>
            <a:ext cx="3749039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925" b="1">
                <a:solidFill>
                  <a:srgbClr val="444444"/>
                </a:solidFill>
                <a:latin typeface="Pretendard"/>
              </a:rPr>
              <a:t>v1.0 · 10주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44383" y="3611880"/>
            <a:ext cx="3749039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333333"/>
                </a:solidFill>
                <a:latin typeface="Pretendard"/>
              </a:rPr>
              <a:t>목표 릴리스 · 2026.11.06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" y="6172200"/>
            <a:ext cx="5943600" cy="1920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333333"/>
                </a:solidFill>
                <a:latin typeface="Pretendard"/>
              </a:rPr>
              <a:t>작성 INFINITH Product  |  2026.08.28  |  상태 Draft for Engineering Review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6172200"/>
            <a:ext cx="4023360" cy="1920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200" b="0">
                <a:solidFill>
                  <a:srgbClr val="666666"/>
                </a:solidFill>
                <a:latin typeface="Pretendard"/>
              </a:rPr>
              <a:t>대상 · 프론트엔드 · 백엔드 · 인프라 · 콘텐츠 운영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PRODUCT 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URL 하나로 분석, 진단, 빌드, 측정까지 한 흐름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1 · 2단계는 이미 동작한다. 이 PRD는 2단계를 자동화하고 3 · 4단계를 새로 만든다.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02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" y="1920240"/>
            <a:ext cx="11393424" cy="74066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2103120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6776" y="214884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측정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1296" y="2148840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크롤러 로그 · GA4 AI 채널 · 재진단으로 점수 변화 증명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4656" y="2148840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신규 · 루브릭 E 카테고리를 채운다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2336" y="2852928"/>
            <a:ext cx="11393424" cy="740664"/>
          </a:xfrm>
          <a:prstGeom prst="rect">
            <a:avLst/>
          </a:prstGeom>
          <a:solidFill>
            <a:srgbClr val="ADB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3035808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6776" y="3081528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빌드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1296" y="3081528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진단 P0 · P1을 사이트 수정 또는 표준 사이트로 실행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34656" y="3081528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신규 · 진단 항목이 곧 요구사항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02336" y="3785616"/>
            <a:ext cx="11393424" cy="740664"/>
          </a:xfrm>
          <a:prstGeom prst="rect">
            <a:avLst/>
          </a:prstGeom>
          <a:solidFill>
            <a:srgbClr val="ADB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3968496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36776" y="4014216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진단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11296" y="4014216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36항목 AEO · GEO 스코어카드 · 등급 · 액션 플랜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34656" y="4014216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프로토타입 동작 · 수동 채점 → 자동화 대상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2336" y="4718304"/>
            <a:ext cx="11393424" cy="740664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" y="4901184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333333"/>
                </a:solidFill>
                <a:latin typeface="Pretendard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36776" y="4946904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333333"/>
                </a:solidFill>
                <a:latin typeface="Pretendard"/>
              </a:rPr>
              <a:t>분석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1296" y="4946904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333333"/>
                </a:solidFill>
                <a:latin typeface="Pretendard"/>
              </a:rPr>
              <a:t>채널 발견 · 6채널 데이터 수집 · 마케팅 리포트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4656" y="4946904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333333"/>
                </a:solidFill>
                <a:latin typeface="Pretendard"/>
              </a:rPr>
              <a:t>구현 완료 · discover → collect → generate-report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2336" y="580644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뷰성형외과는 1 · 2단계를 거쳐 P0 3건이 나왔다. 3 · 4단계가 없어 여기서 멈춘다. 그 공백이 이 PRD의 범위다.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BACKGROUND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AI 답변엔진은 JS를 실행하지 않는다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GPTBot, ClaudeBot, PerplexityBot은 서버가 내려준 HTML만 읽는다. 진단은 이 사실에서 출발한다.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03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" y="1920240"/>
            <a:ext cx="3520440" cy="1719072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02336" y="1920240"/>
            <a:ext cx="64008" cy="1719072"/>
          </a:xfrm>
          <a:prstGeom prst="rect">
            <a:avLst/>
          </a:prstGeom>
          <a:solidFill>
            <a:srgbClr val="ADB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093976"/>
            <a:ext cx="3154680" cy="155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>
                <a:solidFill>
                  <a:srgbClr val="ADB0FF"/>
                </a:solidFill>
                <a:latin typeface="Pretendard"/>
              </a:rPr>
              <a:t>실측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2331720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333333"/>
                </a:solidFill>
                <a:latin typeface="Pretendard"/>
              </a:rPr>
              <a:t>01  뷰성형외과: 읽히지만 라벨뿐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2788920"/>
            <a:ext cx="3154680" cy="7132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AI 봇 12종 전부 200, JS 없이 본문 10,757자. 그런데 H1 5개가 전부 영문 라벨이고 JSON-LD는 문법 오류로 무효.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38828" y="1920240"/>
            <a:ext cx="3520440" cy="1719072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38828" y="1920240"/>
            <a:ext cx="64008" cy="1719072"/>
          </a:xfrm>
          <a:prstGeom prst="rect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9140" y="2093976"/>
            <a:ext cx="3154680" cy="155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>
                <a:solidFill>
                  <a:srgbClr val="444444"/>
                </a:solidFill>
                <a:latin typeface="Pretendard"/>
              </a:rPr>
              <a:t>시장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9140" y="2331720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333333"/>
                </a:solidFill>
                <a:latin typeface="Pretendard"/>
              </a:rPr>
              <a:t>02  네이버 자산은 AI에 차단됨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9140" y="2788920"/>
            <a:ext cx="3154680" cy="7132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블로그 · 플레이스 · 카페는 robots.txt로 AI 크롤러를 차단한다. 인용되려면 오픈웹 소유 자산이 필요하다.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75319" y="1920240"/>
            <a:ext cx="3520440" cy="1719072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275319" y="1920240"/>
            <a:ext cx="64008" cy="1719072"/>
          </a:xfrm>
          <a:prstGeom prst="rect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85632" y="2093976"/>
            <a:ext cx="3154680" cy="155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>
                <a:solidFill>
                  <a:srgbClr val="5D61D1"/>
                </a:solidFill>
                <a:latin typeface="Pretendard"/>
              </a:rPr>
              <a:t>실측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85632" y="2331720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333333"/>
                </a:solidFill>
                <a:latin typeface="Pretendard"/>
              </a:rPr>
              <a:t>03  INFINITH 랜딩: 4단어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85632" y="2788920"/>
            <a:ext cx="3154680" cy="71323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크롤러 UA 요청 결과 title 4단어 외 본문 0. 1.5 MB JS를 실행해야 본문이 나왔다. 프리렌더 후 810단어.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2336" y="3941063"/>
            <a:ext cx="11393424" cy="1856231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7512" y="4187952"/>
            <a:ext cx="10570464" cy="210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75" b="1">
                <a:solidFill>
                  <a:srgbClr val="ADB0FF"/>
                </a:solidFill>
                <a:latin typeface="Pretendard"/>
              </a:rPr>
              <a:t>문제 정의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" y="4507992"/>
            <a:ext cx="1057046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Pretendard"/>
              </a:rPr>
              <a:t>진단은 나오는데 다음이 없다. 진단 결과를 받은 병원이 무엇을 고쳐야 하는지, 고친 뒤 점수가 올랐는지 증명할 수단이 제품 안에 없다.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512" y="5413248"/>
            <a:ext cx="10570464" cy="210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75" b="0">
                <a:solidFill>
                  <a:srgbClr val="CCCCCC"/>
                </a:solidFill>
                <a:latin typeface="Pretendard"/>
              </a:rPr>
              <a:t>이 PRD의 범위  ·  진단 자동화  ·  빌드(수정 · 표준 사이트)  ·  측정 인프라  ·  재진단 루프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CASE · 뷰성형외과 (2026.08.28)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진단 결과가 빌드 요구사항으로 바로 이어진다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카테고리 점수는 검증 항목 기준 정규화. 미검증(A6 · D6 · E1~E3)은 분모 제외.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04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200400"/>
        </p:xfrm>
        <a:graphic>
          <a:graphicData uri="http://schemas.openxmlformats.org/drawingml/2006/table">
            <a:tbl>
              <a:tblPr firstRow="0" bandRow="0"/>
              <a:tblGrid>
                <a:gridCol w="1920240"/>
                <a:gridCol w="640080"/>
                <a:gridCol w="1097280"/>
                <a:gridCol w="731520"/>
                <a:gridCol w="3840480"/>
                <a:gridCol w="316382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카테고리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배점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획득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점수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핵심 발견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→ 빌드 · 측정 요구사항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 크롤러 접근성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20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15.7 / 17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92%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robots · SSR · HTTPS 정상. sitemap lastmod 15개월 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FR-B05 sitemap 자동 갱신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B 엔티티 구조화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20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6.0 / 20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30%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JSON-LD 깨짐 · MedicalClinic 없음 · Physician 없음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FR-B03 스키마 단일 소스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C 인용 가능 콘텐츠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25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5.0 / 25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20%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정의문 · FAQ · 서술형 H1 없음. 수치 부족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FR-B02 질문 템플릿 · FR-B06 검사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D 인용 표면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20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13.7 / 19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72%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강남언니 19,316건 강함. GBP 전화 없음 · NAP 3종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FR-B08 NAP 통일 체크리스트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E 측정 인프라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10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0 / 2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0%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로그 · GA4 · GSC 오너 접근 필요. 기준선 없음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FR-M01 ~ M03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F 기술 위생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5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1.7 / 5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33%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WordPress 5.5.3 · alt 누락 · 페이지 무게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NFR-04 · FR-B09 CMS 업그레이드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66928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종합 48점 · C등급. P0 3건: JSON-LD 수정 + MedicalClinic 삽입, GBP 전화 등록 + NAP 통일, 측정 인프라 설치.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GOALS &amp; METRICS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목표는 진단 자동화와 점수 개선의 증명이다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출시 10주 후 기준. 모든 지표는 제품 안에서 자동 측정된다.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05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200400"/>
        </p:xfrm>
        <a:graphic>
          <a:graphicData uri="http://schemas.openxmlformats.org/drawingml/2006/table">
            <a:tbl>
              <a:tblPr firstRow="0" bandRow="0"/>
              <a:tblGrid>
                <a:gridCol w="914400"/>
                <a:gridCol w="2743200"/>
                <a:gridCol w="2194560"/>
                <a:gridCol w="2743200"/>
                <a:gridCol w="27980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단계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지표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현재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v1.0 목표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측정 방법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자동 채점 항목 비율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0% (36항목 수동)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24 / 36 자동 (67%)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discover-aeo-geo 실행 로그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URL 입력 → 리포트 소요 시간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약 4시간 (수동)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10분 이내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analysis_runs 타임스탬프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재진단 재현성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미검증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동일 URL 2회 점수 편차 3점 이내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회귀 테스트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빌드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P0 액션 완료 → 재진단 점수 상승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측정 불가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뷰성형외과 48 → 65+ (B)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재진단 비교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빌드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질문 페이지 발행 (표준 사이트)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8주 내 40개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CMS 발행 로그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측정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AI 크롤러 · AI 유입 계측 병원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파일럿 100%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로그 파서 · GA4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76072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답변엔진 언급률은 지표에서 제외한다. 소비자 UI 자동 조회는 약관 위반이고 단발 조회는 무효다.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SCOPE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v1.0은 진단 자동화부터 재진단 루프까지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분석(1단계)은 기존 구현을 그대로 쓴다. 콘텐츠 작성과 광고 · SNS 운영은 범위 밖이다.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06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" y="1920240"/>
            <a:ext cx="555955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02336" y="1920240"/>
            <a:ext cx="64008" cy="3611880"/>
          </a:xfrm>
          <a:prstGeom prst="rect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" y="2084831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75" b="1" spc="200">
                <a:solidFill>
                  <a:srgbClr val="5D61D1"/>
                </a:solidFill>
                <a:latin typeface="Pretendard"/>
              </a:rPr>
              <a:t>IN SCOPE</a:t>
            </a:r>
          </a:p>
        </p:txBody>
      </p:sp>
      <p:sp>
        <p:nvSpPr>
          <p:cNvPr id="12" name="Oval 11"/>
          <p:cNvSpPr/>
          <p:nvPr/>
        </p:nvSpPr>
        <p:spPr>
          <a:xfrm>
            <a:off x="630936" y="2542032"/>
            <a:ext cx="82296" cy="82296"/>
          </a:xfrm>
          <a:prstGeom prst="ellipse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2103" y="2468880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진단 Edge Function discover-aeo-geo (자동 채점 1 · 2 · 3단계)</a:t>
            </a:r>
          </a:p>
        </p:txBody>
      </p:sp>
      <p:sp>
        <p:nvSpPr>
          <p:cNvPr id="14" name="Oval 13"/>
          <p:cNvSpPr/>
          <p:nvPr/>
        </p:nvSpPr>
        <p:spPr>
          <a:xfrm>
            <a:off x="630936" y="2944368"/>
            <a:ext cx="82296" cy="82296"/>
          </a:xfrm>
          <a:prstGeom prst="ellipse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3" y="2871216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수동 항목 입력 슬롯 (A6 · D1 · D2 · D4 · E1~E4)과 미검증 처리</a:t>
            </a:r>
          </a:p>
        </p:txBody>
      </p:sp>
      <p:sp>
        <p:nvSpPr>
          <p:cNvPr id="16" name="Oval 15"/>
          <p:cNvSpPr/>
          <p:nvPr/>
        </p:nvSpPr>
        <p:spPr>
          <a:xfrm>
            <a:off x="630936" y="3346704"/>
            <a:ext cx="82296" cy="82296"/>
          </a:xfrm>
          <a:prstGeom prst="ellipse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3" y="3273552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진단 리포트 DB 저장 · /discovery/:id 실데이터 연결 · PDF</a:t>
            </a:r>
          </a:p>
        </p:txBody>
      </p:sp>
      <p:sp>
        <p:nvSpPr>
          <p:cNvPr id="18" name="Oval 17"/>
          <p:cNvSpPr/>
          <p:nvPr/>
        </p:nvSpPr>
        <p:spPr>
          <a:xfrm>
            <a:off x="630936" y="3749040"/>
            <a:ext cx="82296" cy="82296"/>
          </a:xfrm>
          <a:prstGeom prst="ellipse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3" y="3675888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빌드 A: 기존 사이트 수정 패키지 (스키마 · NAP · CMS · FAQ 삽입)</a:t>
            </a:r>
          </a:p>
        </p:txBody>
      </p:sp>
      <p:sp>
        <p:nvSpPr>
          <p:cNvPr id="20" name="Oval 19"/>
          <p:cNvSpPr/>
          <p:nvPr/>
        </p:nvSpPr>
        <p:spPr>
          <a:xfrm>
            <a:off x="630936" y="4151376"/>
            <a:ext cx="82296" cy="82296"/>
          </a:xfrm>
          <a:prstGeom prst="ellipse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2103" y="4078224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빌드 B: 병원용 워드프레스 표준 사이트 (템플릿 4종 · 검사)</a:t>
            </a:r>
          </a:p>
        </p:txBody>
      </p:sp>
      <p:sp>
        <p:nvSpPr>
          <p:cNvPr id="22" name="Oval 21"/>
          <p:cNvSpPr/>
          <p:nvPr/>
        </p:nvSpPr>
        <p:spPr>
          <a:xfrm>
            <a:off x="630936" y="4553712"/>
            <a:ext cx="82296" cy="82296"/>
          </a:xfrm>
          <a:prstGeom prst="ellipse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3" y="4480560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측정: 크롤러 로그 파서 · GA4 AI 채널 · 재진단 비교 뷰</a:t>
            </a:r>
          </a:p>
        </p:txBody>
      </p:sp>
      <p:sp>
        <p:nvSpPr>
          <p:cNvPr id="24" name="Oval 23"/>
          <p:cNvSpPr/>
          <p:nvPr/>
        </p:nvSpPr>
        <p:spPr>
          <a:xfrm>
            <a:off x="630936" y="4956048"/>
            <a:ext cx="82296" cy="82296"/>
          </a:xfrm>
          <a:prstGeom prst="ellipse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2103" y="4882896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INFINITH 랜딩 파일럿: FAQ 섹션 · FAQPage 스키마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36208" y="1920240"/>
            <a:ext cx="555955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36208" y="1920240"/>
            <a:ext cx="64008" cy="3611880"/>
          </a:xfrm>
          <a:prstGeom prst="rect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64808" y="2084831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75" b="1" spc="200">
                <a:solidFill>
                  <a:srgbClr val="444444"/>
                </a:solidFill>
                <a:latin typeface="Pretendard"/>
              </a:rPr>
              <a:t>OUT OF SCOPE (v1.0)</a:t>
            </a:r>
          </a:p>
        </p:txBody>
      </p:sp>
      <p:sp>
        <p:nvSpPr>
          <p:cNvPr id="29" name="Oval 28"/>
          <p:cNvSpPr/>
          <p:nvPr/>
        </p:nvSpPr>
        <p:spPr>
          <a:xfrm>
            <a:off x="6464808" y="2542032"/>
            <a:ext cx="82296" cy="82296"/>
          </a:xfrm>
          <a:prstGeom prst="ellipse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65976" y="2468880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분석 파이프라인 변경 (discover · collect · generate-report)</a:t>
            </a:r>
          </a:p>
        </p:txBody>
      </p:sp>
      <p:sp>
        <p:nvSpPr>
          <p:cNvPr id="31" name="Oval 30"/>
          <p:cNvSpPr/>
          <p:nvPr/>
        </p:nvSpPr>
        <p:spPr>
          <a:xfrm>
            <a:off x="6464808" y="2944368"/>
            <a:ext cx="82296" cy="82296"/>
          </a:xfrm>
          <a:prstGeom prst="ellipse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65976" y="2871216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Q&amp;A 콘텐츠 작성 (운영팀 · 병원 담당, 별도 가이드)</a:t>
            </a:r>
          </a:p>
        </p:txBody>
      </p:sp>
      <p:sp>
        <p:nvSpPr>
          <p:cNvPr id="33" name="Oval 32"/>
          <p:cNvSpPr/>
          <p:nvPr/>
        </p:nvSpPr>
        <p:spPr>
          <a:xfrm>
            <a:off x="6464808" y="3346704"/>
            <a:ext cx="82296" cy="82296"/>
          </a:xfrm>
          <a:prstGeom prst="ellipse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65976" y="3273552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네이버 블로그 · 플레이스 운영 (AI 크롤러 차단 자산)</a:t>
            </a:r>
          </a:p>
        </p:txBody>
      </p:sp>
      <p:sp>
        <p:nvSpPr>
          <p:cNvPr id="35" name="Oval 34"/>
          <p:cNvSpPr/>
          <p:nvPr/>
        </p:nvSpPr>
        <p:spPr>
          <a:xfrm>
            <a:off x="6464808" y="3749040"/>
            <a:ext cx="82296" cy="82296"/>
          </a:xfrm>
          <a:prstGeom prst="ellipse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665976" y="3675888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답변엔진 UI 자동 조회 · 언급률 리포트 (약관 위반)</a:t>
            </a:r>
          </a:p>
        </p:txBody>
      </p:sp>
      <p:sp>
        <p:nvSpPr>
          <p:cNvPr id="37" name="Oval 36"/>
          <p:cNvSpPr/>
          <p:nvPr/>
        </p:nvSpPr>
        <p:spPr>
          <a:xfrm>
            <a:off x="6464808" y="4151376"/>
            <a:ext cx="82296" cy="82296"/>
          </a:xfrm>
          <a:prstGeom prst="ellipse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65976" y="4078224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llms.txt 납품 (Google 효과 0 · 채택률 0.13%)</a:t>
            </a:r>
          </a:p>
        </p:txBody>
      </p:sp>
      <p:sp>
        <p:nvSpPr>
          <p:cNvPr id="39" name="Oval 38"/>
          <p:cNvSpPr/>
          <p:nvPr/>
        </p:nvSpPr>
        <p:spPr>
          <a:xfrm>
            <a:off x="6464808" y="4553712"/>
            <a:ext cx="82296" cy="82296"/>
          </a:xfrm>
          <a:prstGeom prst="ellipse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65976" y="4480560"/>
            <a:ext cx="4919472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헤드리스(WordPress + Astro) 전환 (v2.0 후보)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2336" y="576072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빌드 A와 B를 나눈 이유: 뷰성형외과처럼 사이트가 있는 병원은 수정이고, 없는 병원은 표준 사이트다.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USERS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세 사용자, 세 가지 다른 성공 기준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설계 기준은 병원 마케팅 담당자다. 진단을 읽고, 고치고, 다시 점수를 볼 수 있어야 한다.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07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" y="1920240"/>
            <a:ext cx="35204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02336" y="1920240"/>
            <a:ext cx="64008" cy="2103120"/>
          </a:xfrm>
          <a:prstGeom prst="rect">
            <a:avLst/>
          </a:prstGeom>
          <a:solidFill>
            <a:srgbClr val="ADB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093976"/>
            <a:ext cx="3154680" cy="155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>
                <a:solidFill>
                  <a:srgbClr val="ADB0FF"/>
                </a:solidFill>
                <a:latin typeface="Pretendard"/>
              </a:rPr>
              <a:t>PRIMARY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2331720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333333"/>
                </a:solidFill>
                <a:latin typeface="Pretendard"/>
              </a:rPr>
              <a:t>병원 마케팅 담당자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2788920"/>
            <a:ext cx="3154680" cy="10972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URL을 넣고 10분 안에 스코어카드와 P0를 본다. 수정 후 재진단으로 점수 변화를 확인한다. 표준 사이트면 질문 페이지를 직접 추가한다.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38828" y="1920240"/>
            <a:ext cx="35204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38828" y="1920240"/>
            <a:ext cx="64008" cy="2103120"/>
          </a:xfrm>
          <a:prstGeom prst="rect">
            <a:avLst/>
          </a:prstGeom>
          <a:solidFill>
            <a:srgbClr val="44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9140" y="2093976"/>
            <a:ext cx="3154680" cy="155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>
                <a:solidFill>
                  <a:srgbClr val="444444"/>
                </a:solidFill>
                <a:latin typeface="Pretendard"/>
              </a:rPr>
              <a:t>SECONDARY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9140" y="2331720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333333"/>
                </a:solidFill>
                <a:latin typeface="Pretendard"/>
              </a:rPr>
              <a:t>INFINITH 운영팀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9140" y="2788920"/>
            <a:ext cx="3154680" cy="10972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수동 항목(GBP · 강남언니 · 로그)을 입력하고 여러 병원의 점수 · 크롤 수 · 오류를 한 화면에서 본다. 성공 기준: 병원 온보딩 1일.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75319" y="1920240"/>
            <a:ext cx="35204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CCCCC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275319" y="1920240"/>
            <a:ext cx="64008" cy="2103120"/>
          </a:xfrm>
          <a:prstGeom prst="rect">
            <a:avLst/>
          </a:prstGeom>
          <a:solidFill>
            <a:srgbClr val="5D61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85632" y="2093976"/>
            <a:ext cx="3154680" cy="1554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>
                <a:solidFill>
                  <a:srgbClr val="5D61D1"/>
                </a:solidFill>
                <a:latin typeface="Pretendard"/>
              </a:rPr>
              <a:t>SYSTEM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85632" y="2331720"/>
            <a:ext cx="315468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333333"/>
                </a:solidFill>
                <a:latin typeface="Pretendard"/>
              </a:rPr>
              <a:t>AI 크롤러 · 검색엔진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85632" y="2788920"/>
            <a:ext cx="3154680" cy="10972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666666"/>
                </a:solidFill>
                <a:latin typeface="Pretendard"/>
              </a:rPr>
              <a:t>GPTBot · ClaudeBot · PerplexityBot · Googlebot · Yeti. 진단은 이들의 UA로 실제 요청해 채점한다. 빌드 결과도 같은 방법으로 검증한다.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2336" y="4343400"/>
            <a:ext cx="11393424" cy="141732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7512" y="4590288"/>
            <a:ext cx="10570464" cy="210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75" b="1">
                <a:solidFill>
                  <a:srgbClr val="ADB0FF"/>
                </a:solidFill>
                <a:latin typeface="Pretendard"/>
              </a:rPr>
              <a:t>설계 원칙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" y="4910328"/>
            <a:ext cx="1057046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Pretendard"/>
              </a:rPr>
              <a:t>확인 못 한 것은 감점하지 않는다(미검증은 분모 제외). 근거 없는 것은 팔지 않는다. 담당자의 실수는 시스템이 발행 전에 막는다.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FUNCTIONAL REQUIREMENTS · 진단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FR-D01 ~ D07: 36항목을 제품 안에서 채점한다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AEO-GEO-Audit 브랜치의 루브릭 · 타입 · 집계 로직을 그대로 쓰고, 채점 데이터만 수동에서 자동으로 바꾼다.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08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657600"/>
        </p:xfrm>
        <a:graphic>
          <a:graphicData uri="http://schemas.openxmlformats.org/drawingml/2006/table">
            <a:tbl>
              <a:tblPr firstRow="0" bandRow="0"/>
              <a:tblGrid>
                <a:gridCol w="914400"/>
                <a:gridCol w="1645920"/>
                <a:gridCol w="4754880"/>
                <a:gridCol w="3200400"/>
                <a:gridCol w="87782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ID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요구사항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상세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루브릭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우선순위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FR-D01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자동 채점 1단계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robots 파싱 · 12개 AI 봇 UA GET · HTML 파서 (crawler_audit.py 이식)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A1~A5 · A7 · B1 · B4 · B6 · B7 · C2 · C3 · C5 · C6 · F1~F4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FR-D02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자동 채점 2단계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본문 텍스트를 Perplexity 또는 Claude에 투입해 구조화 판정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B2 · B3 · C1 · C4 · C7 · C8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FR-D03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자동 채점 3단계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검색 그라운딩 도메인 집계 · Wikidata API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D3 · D6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FR-D04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수동 입력 슬롯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운영팀이 근거 · 레벨 입력. 미입력은 unverified로 분모 제외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A6 · D1 · D2 · D4 · E1~E4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FR-D05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결과 저장 · 리포트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DiscoveryResult를 DB 저장. /discovery/:id가 mock 대신 DB를 읽음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전체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FR-D06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액션 플랜 생성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level 0 · 1 항목에서 P0 · P1 · P2 액션 자동 생성. 빌드 FR과 연결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전체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FR-D07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재진단 비교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같은 URL의 이전 결과와 항목별 diff · 점수 변화 표시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전체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76072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1단계만으로 36항목 중 17개가 자동이다. 2단계까지 23개. 나머지는 오너 계정 접근이 필요해 수동이 맞다.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FUNCTIONAL REQUIREMENTS · 빌드 A (기존 사이트 수정)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FR-B01 ~ B09: 진단 P0 · P1을 실행 가능한 패키지로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뷰성형외과 액션 플랜에서 역산했다. 병원 개발사나 INFINITH가 붙여 넣을 수 있는 산출물이어야 한다.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09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657600"/>
        </p:xfrm>
        <a:graphic>
          <a:graphicData uri="http://schemas.openxmlformats.org/drawingml/2006/table">
            <a:tbl>
              <a:tblPr firstRow="0" bandRow="0"/>
              <a:tblGrid>
                <a:gridCol w="914400"/>
                <a:gridCol w="1920240"/>
                <a:gridCol w="4937760"/>
                <a:gridCol w="2194560"/>
                <a:gridCol w="14264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ID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요구사항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상세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루브릭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우선순위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서버 렌더링 검증 · 처방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A3 실패 시 프리렌더 · SSR 처방 (INFINITH 랜딩 방식 문서)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FR-B03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스키마 패키지 생성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진단 데이터로 MedicalClinic · Physician JSON-LD 생성. 기존 스키마 차단 안내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B1 · B2 · B3 · B5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FR-B08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NAP 통일 체크리스트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홈페이지 · 강남언니 · GBP · 플레이스 표기를 나열하고 정본 지정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B4 · D2 · D4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메타 패키지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title · description · canonical · OG · hreflang 코드 생성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B6 · B7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robots · sitemap 처방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AI 봇 허용 robots.txt · lastmod 갱신 규칙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A1 · A5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FR-B07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FAQ 삽입 패키지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시술별 질문 · 요약 답변 초안 + FAQPage 스키마 코드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C1 · C2 · C4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FR-B09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CMS 위생 처방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WordPress 버전 · alt 누락 목록 · 페이지 무게 리포트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F1 · F2 · F3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76072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빌드 A의 산출물은 코드 조각과 체크리스트다. 병원 사이트를 INFINITH가 직접 호스팅하지 않는다.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FUNCTIONAL REQUIREMENTS · 빌드 B (표준 사이트)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FR-B02 · B06 · B10 ~ B12: 사이트가 없는 병원용 표준 스택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루브릭 A · B · C · F를 처음부터 통과하는 워드프레스 사이트. 담당자가 질문 페이지를 직접 늘린다.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200400"/>
        </p:xfrm>
        <a:graphic>
          <a:graphicData uri="http://schemas.openxmlformats.org/drawingml/2006/table">
            <a:tbl>
              <a:tblPr firstRow="0" bandRow="0"/>
              <a:tblGrid>
                <a:gridCol w="914400"/>
                <a:gridCol w="1920240"/>
                <a:gridCol w="4937760"/>
                <a:gridCol w="2194560"/>
                <a:gridCol w="14264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ID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요구사항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상세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루브릭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우선순위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FR-B10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표준 스택 프리셋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경량 테마 · Rank Math · WP Rocket · ACF · 관리형 호스팅. 1회 명령 복제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 · F 전체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질문 페이지 템플릿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질문(h1) · 요약 답변(p, 60자) · 상세 · 관련 시술 · 의료진. 필드 입력만으로 생성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C1 · C2 · C3 · C8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FR-B11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시술 · 의료진 템플릿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MedicalProcedure · Physician 스키마 포함. 가격대 · 시간 · 회복 필드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B3 · C4 · C7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FR-B12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스키마 단일 소스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페이지 유형별 JSON-LD 1개 자동 출력. 테마 · 타 플러그인 출력 차단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B1 · B2 · B3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FR-B06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발행 전 검사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스키마 중복 · h1 2개 · alt 누락 · 요약 답변 누락 시 발행 차단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B1 · C3 · F1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FR-B13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sitemap · robots 자동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발행 시 lastmod 갱신 · AI 봇 9종 허용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A1 · A5 · C6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48640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빌드 B는 P1이다. 뷰성형외과처럼 사이트가 있는 병원이 먼저이므로 빌드 A가 P0다.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FUNCTIONAL REQUIREMENTS · 측정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FR-M01 ~ M05: 루브릭 E를 채우고 개선을 증명한다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인용 여부를 직접 볼 수 없으므로 소유한 신호를 계측한다. 재진단이 개선의 증거다.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11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017520"/>
        </p:xfrm>
        <a:graphic>
          <a:graphicData uri="http://schemas.openxmlformats.org/drawingml/2006/table">
            <a:tbl>
              <a:tblPr firstRow="0" bandRow="0"/>
              <a:tblGrid>
                <a:gridCol w="914400"/>
                <a:gridCol w="1920240"/>
                <a:gridCol w="5669280"/>
                <a:gridCol w="1463040"/>
                <a:gridCol w="1426464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ID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요구사항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상세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루브릭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우선순위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FR-M01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AI 크롤러 로그 파서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액세스 로그 또는 Cloudflare Logpush에서 GPTBot · ClaudeBot · PerplexityBot 히트를 IP 검증 후 일 집계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E1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FR-M02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GA4 AI 채널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chatgpt.com · perplexity.ai · gemini.google.com 리퍼러를 커스텀 채널로 분리 · 설정 가이드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E2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FR-M03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기준선 스팟체크 기록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분기 반복 측정 프로토콜과 입력 슬롯 (수동)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E4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FR-M04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재진단 스케줄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월 1회 자동 재진단 · 점수 변화 알림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전체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FR-M05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운영 대시보드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병원별 점수 · 크롤 수 · AI 세션 · 스키마 오류 · LCP 주간 표시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E 전체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P1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39496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FR-M01 · M02는 뷰성형외과 P0 3번(측정 인프라 설치)이다. 빌드보다 먼저 깔아야 전후 비교가 된다.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NON-FUNCTIONAL REQUIREMENTS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진단 재현성, 성능, 보안 예산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진단은 같은 입력에 같은 점수를 내야 한다. 빌드 B의 예산은 CI에서 강제한다.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12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657600"/>
        </p:xfrm>
        <a:graphic>
          <a:graphicData uri="http://schemas.openxmlformats.org/drawingml/2006/table">
            <a:tbl>
              <a:tblPr firstRow="0" bandRow="0"/>
              <a:tblGrid>
                <a:gridCol w="1005840"/>
                <a:gridCol w="1005840"/>
                <a:gridCol w="2377440"/>
                <a:gridCol w="700430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ID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영역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요구사항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예산 · 기준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NFR-01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재현성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동일 URL 2회 실행 점수 편차 3점 이내 · LLM 판정 항목은 temperature 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NFR-02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소요 시간 · 비용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URL당 10분 이내 · API 비용 2,000원 이내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NFR-03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대상 사이트 부하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UA 테스트 요청 30회 이내 · 1초 간격 · 429 시 중단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NFR-04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빌드 B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성능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모바일 LCP p75 2.5초 · CLS 0.1 · 플러그인 10개 이하 · HTML 80 KB 이하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NFR-05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빌드 B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HTML 품질 · 보안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h1 1개 · div 중첩 6단계 이하 · 관리형 호스팅 · 자동 업데이트 · 일 백업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NFR-06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측정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로그 보존 · 정확도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90일 보존 · 봇 IP 역DNS 검증 (위장 UA 제외)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NFR-07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공통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정직성 규약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리포트에 '하지 않을 것' 섹션 고정 · 근거 등급(실측 · 학술 · 벤더 · 추정) 표기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66928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Elementor · Divi 같은 페이지빌더는 NFR-04 · 05를 통과하지 못하므로 빌드 B에서 금지다.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기존 파이프라인 뒤에 진단 · 빌드 · 측정 함수를 잇는다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Supabase Edge Functions 체인. 분석 3개 함수는 그대로, 신규 4개를 추가한다.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13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" y="1920240"/>
            <a:ext cx="11393424" cy="74066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2103120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6776" y="214884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측정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1296" y="2148840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log-ingest · GA4 커넥터 · 재진단 cron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4656" y="2148840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신규 · discovery_results 시계열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2336" y="2852928"/>
            <a:ext cx="11393424" cy="740664"/>
          </a:xfrm>
          <a:prstGeom prst="rect">
            <a:avLst/>
          </a:prstGeom>
          <a:solidFill>
            <a:srgbClr val="ADB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3035808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6776" y="3081528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빌드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1296" y="3081528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build-package: 스키마 · 메타 · NAP · FAQ 코드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34656" y="3081528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신규 · 빌드 A는 함수, B는 플러그인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02336" y="3785616"/>
            <a:ext cx="11393424" cy="740664"/>
          </a:xfrm>
          <a:prstGeom prst="rect">
            <a:avLst/>
          </a:prstGeom>
          <a:solidFill>
            <a:srgbClr val="ADB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3968496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36776" y="4014216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진단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11296" y="4014216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discover-aeo-geo: UA 테스트 · 파서 · LLM 판정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34656" y="4014216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신규 · 루브릭 · 집계는 AEO-GEO-Audit 코드 이식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2336" y="4718304"/>
            <a:ext cx="11393424" cy="740664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" y="4901184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333333"/>
                </a:solidFill>
                <a:latin typeface="Pretendard"/>
              </a:rPr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36776" y="4946904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333333"/>
                </a:solidFill>
                <a:latin typeface="Pretendard"/>
              </a:rPr>
              <a:t>분석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1296" y="4946904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333333"/>
                </a:solidFill>
                <a:latin typeface="Pretendard"/>
              </a:rPr>
              <a:t>discover → collect → generate-report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4656" y="4946904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333333"/>
                </a:solidFill>
                <a:latin typeface="Pretendard"/>
              </a:rPr>
              <a:t>기존 · marketing_reports · clinic_registry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2336" y="580644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신규 테이블 2개: discovery_results (결과 · 버전) · crawler_hits (봇 · IP · 경로 · 일자).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RUBRIC → BUILD MAPPING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level 0 · 1 항목이 어떤 빌드 산출물로 이어지는지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FR-D06 액션 플랜 생성의 규칙표. 모든 항목이 빌드 또는 측정 FR 하나에 매핑된다.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14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785616"/>
        </p:xfrm>
        <a:graphic>
          <a:graphicData uri="http://schemas.openxmlformats.org/drawingml/2006/table">
            <a:tbl>
              <a:tblPr firstRow="0" bandRow="0"/>
              <a:tblGrid>
                <a:gridCol w="2377440"/>
                <a:gridCol w="2377440"/>
                <a:gridCol w="4846320"/>
                <a:gridCol w="1792224"/>
              </a:tblGrid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루브릭 항목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level 0 · 1이면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빌드 산출물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Pretendard"/>
                        </a:rPr>
                        <a:t>FR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A3 서버 렌더링 본문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본문이 JS에만 있음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프리렌더 · SSR 처방 문서 + 검증 스크립트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FR-B01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B1 · B2 · B3 스키마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JSON-LD 깨짐 · 엔티티 없음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MedicalClinic · Physician JSON-LD 코드 + 차단 안내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FR-B03 · B12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B4 · D2 · D4 NAP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표면 간 표기 불일치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정본 NAP 체크리스트 · GBP 수정 항목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FR-B08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C1 · C2 · C4 콘텐츠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정의문 · FAQ · 수치 없음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시술별 질문 · 요약 답변 초안 + FAQPage 코드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FR-B07 · B02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C3 제목 계층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H1 없음 · 이미지 텍스트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H1 재설계안 · 이미지 정보 텍스트화 목록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FR-B07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C6 신선도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dateModified 없음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dateModified 활성화 · 갱신 주기 규칙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FR-B13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E1 · E2 측정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미설치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로그 파서 · GA4 채널 설정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FR-M01 · M02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33333"/>
                          </a:solidFill>
                          <a:latin typeface="Pretendard"/>
                        </a:rPr>
                        <a:t>F2 CMS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구버전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업그레이드 절차 · 백업 체크리스트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333333"/>
                          </a:solidFill>
                          <a:latin typeface="Pretendard"/>
                        </a:rPr>
                        <a:t>FR-B09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SCHEMA SPECIFICATION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페이지 유형별 JSON-LD 1개, 단일 소스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빌드 A는 코드 조각으로, 빌드 B는 Rank Math 훅으로 같은 스펙을 출력한다. 테마 내장 스키마는 끈다.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15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017520"/>
        </p:xfrm>
        <a:graphic>
          <a:graphicData uri="http://schemas.openxmlformats.org/drawingml/2006/table">
            <a:tbl>
              <a:tblPr firstRow="0" bandRow="0"/>
              <a:tblGrid>
                <a:gridCol w="1280160"/>
                <a:gridCol w="2377440"/>
                <a:gridCol w="4572000"/>
                <a:gridCol w="3163824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페이지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@type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필수 속성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데이터 소스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홈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MedicalClinic + WebSite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name · address · telephone · openingHours · sameAs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분석 1단계 clinics · 병원 정보 ACF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시술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MedicalProcedure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name · procedureType · bodyLocation · howPerformed · preparation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시술 ACF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의료진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Physician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name · medicalSpecialty · memberOf · image · alumniOf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의료진 ACF · 강남언니 의료진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질문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FAQPage (+ Article)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mainEntity[Question · acceptedAnswer] · author · dateModified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질문 템플릿 필드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공통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BreadcrumbList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itemListElement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자동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02336" y="5257800"/>
            <a:ext cx="11393424" cy="10515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7512" y="5504688"/>
            <a:ext cx="10570464" cy="210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75" b="1">
                <a:solidFill>
                  <a:srgbClr val="ADB0FF"/>
                </a:solidFill>
                <a:latin typeface="Pretendard"/>
              </a:rPr>
              <a:t>수용 기준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5824728"/>
            <a:ext cx="1057046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Pretendard"/>
              </a:rPr>
              <a:t>Rich Results Test 오류 0. 응답에 ld+json 블록 정확히 1개 (Breadcrumb 포함 시 @graph 병합). 루브릭 B1 · B2 · B3 level 3.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Q&amp;A PAGE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AI가 인용하는 단락 구조를 템플릿이 강제한다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루브릭 C1 · C2 · C3 · C4 · C8을 동시에 통과하는 구조. 담당자는 필드를 채우고, 템플릿이 HTML과 스키마를 만든다.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328416"/>
        </p:xfrm>
        <a:graphic>
          <a:graphicData uri="http://schemas.openxmlformats.org/drawingml/2006/table">
            <a:tbl>
              <a:tblPr firstRow="0" bandRow="0"/>
              <a:tblGrid>
                <a:gridCol w="1463040"/>
                <a:gridCol w="1463040"/>
                <a:gridCol w="2743200"/>
                <a:gridCol w="3931920"/>
                <a:gridCol w="1792224"/>
              </a:tblGrid>
              <a:tr h="47548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필드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HTML 출력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제약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예시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루브릭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질문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h1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물음표로 끝남 · 40자 이내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코 재수술은 언제 가능한가요?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요약 답변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p (h1 직후)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60자 이내 · 숫자 · 기간 포함 권장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1차 수술 후 최소 6개월, 보통 1년 뒤 가능합니다.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C1 · C8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상세 답변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h2 + p 반복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h2는 하위 질문형 · 단락 3문장 이내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왜 6개월을 기다려야 하나요?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C3 · C8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가격 · 시간 · 회복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숫자 범위 필수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300~500만원 · 2시간 · 회복 2주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C4 · C5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관련 시술 · 의료진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링크 + Physician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각 1개 이상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코 재수술 · 김OO 원장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C7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갱신일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dateModified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자동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2026-08-28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C6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48640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요약 답변 60자는 AI 답변엔진이 한 단락으로 인용하는 길이다. 이 필드가 비면 발행이 막힌다(FR-B06).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ACCEPTANCE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수용 기준은 전부 스크립트로 검증한다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진단은 뷰성형외과 · INFINITH 랜딩을 회귀 기준으로 삼는다. 빌드는 크롤러 UA 테스트를 CI로 옮긴다.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17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785616"/>
        </p:xfrm>
        <a:graphic>
          <a:graphicData uri="http://schemas.openxmlformats.org/drawingml/2006/table">
            <a:tbl>
              <a:tblPr firstRow="0" bandRow="0"/>
              <a:tblGrid>
                <a:gridCol w="914400"/>
                <a:gridCol w="914400"/>
                <a:gridCol w="4114800"/>
                <a:gridCol w="5449824"/>
              </a:tblGrid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ID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단계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테스트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통과 기준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AT-01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viewclinic.com 자동 진단 실행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수동 채점 대비 자동 항목 일치율 90% · 소요 10분 이내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AT-02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infinith-demo.vercel.app 진단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A3 level 3 · B1 level 3 · 재실행 편차 3점 이내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AT-03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진단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미검증 처리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수동 슬롯 비운 채 실행 시 해당 항목 분모 제외 · 점수 계산 일치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AT-04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빌드 A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스키마 패키지 적용 후 Rich Results Test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오류 0 · 블록 1개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AT-05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빌드 B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curl -A GPTBot 5종 UA 본문 단어 수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300단어 이상 · 5개 UA 동일 · 429 · 403 0건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AT-06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빌드 B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발행 검사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요약 답변 비운 채 발행 시 차단 + 안내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AT-07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측정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로그 파서 위장 UA 테스트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역DNS 실패 히트 제외 · 일 집계 정확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AT-08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루프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빌드 후 재진단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변경 항목 level 상승이 diff에 표시 · 점수 상승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76072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AT-02 · 05는 2026.08.28 INFINITH 랜딩 점검 스크립트를 그대로 쓴다.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MILESTONES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10주 · 5단계 · 뷰성형외과 파일럿 포함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2주 단위. 각 단계 끝에 수용 테스트를 통과해야 다음 단계로 간다.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18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336" y="1920240"/>
            <a:ext cx="11393424" cy="65836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2103120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W9-10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6776" y="214884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파일럿 · 릴리스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1296" y="2148840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뷰성형외과 빌드 A 적용 · 재진단 · 표준 사이트 1곳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4656" y="2148840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AT-08 · 48 → 65+ · v1.0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2336" y="2724912"/>
            <a:ext cx="11393424" cy="658368"/>
          </a:xfrm>
          <a:prstGeom prst="rect">
            <a:avLst/>
          </a:prstGeom>
          <a:solidFill>
            <a:srgbClr val="ADB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90779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W7-8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6776" y="2953512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빌드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1296" y="2953512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표준 스택 · 템플릿 3종 · 검사 · 플러그인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34656" y="2953512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FR-B02 · B06 · B10~B13 · AT-05 · 06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02336" y="3529584"/>
            <a:ext cx="11393424" cy="658368"/>
          </a:xfrm>
          <a:prstGeom prst="rect">
            <a:avLst/>
          </a:prstGeom>
          <a:solidFill>
            <a:srgbClr val="ADB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3712464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FFFFFF"/>
                </a:solidFill>
                <a:latin typeface="Pretendard"/>
              </a:rPr>
              <a:t>W5-6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36776" y="3758184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Pretendard"/>
              </a:rPr>
              <a:t>빌드 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11296" y="3758184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FFFFFF"/>
                </a:solidFill>
                <a:latin typeface="Pretendard"/>
              </a:rPr>
              <a:t>스키마 · NAP · FAQ · CMS 패키지 생성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34656" y="3758184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Pretendard"/>
              </a:rPr>
              <a:t>FR-B01 · B03 · B04 · B07 · B08 · AT-04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2336" y="4334256"/>
            <a:ext cx="11393424" cy="658368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" y="4517136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333333"/>
                </a:solidFill>
                <a:latin typeface="Pretendard"/>
              </a:rPr>
              <a:t>W3-4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36776" y="4562856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333333"/>
                </a:solidFill>
                <a:latin typeface="Pretendard"/>
              </a:rPr>
              <a:t>측정 · 진단 2단계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1296" y="4562856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333333"/>
                </a:solidFill>
                <a:latin typeface="Pretendard"/>
              </a:rPr>
              <a:t>로그 파서 · GA4 · LLM 판정 · 재진단 diff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4656" y="4562856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333333"/>
                </a:solidFill>
                <a:latin typeface="Pretendard"/>
              </a:rPr>
              <a:t>FR-M01 · M02 · D02 · D07 · AT-07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02336" y="5138928"/>
            <a:ext cx="11393424" cy="658368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5321808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333333"/>
                </a:solidFill>
                <a:latin typeface="Pretendard"/>
              </a:rPr>
              <a:t>W1-2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36776" y="5367528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333333"/>
                </a:solidFill>
                <a:latin typeface="Pretendard"/>
              </a:rPr>
              <a:t>진단 1단계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11296" y="5367528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0">
                <a:solidFill>
                  <a:srgbClr val="333333"/>
                </a:solidFill>
                <a:latin typeface="Pretendard"/>
              </a:rPr>
              <a:t>discover-aeo-geo · UA 테스트 · 파서 · DB · 리포트 연결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34656" y="5367528"/>
            <a:ext cx="4114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333333"/>
                </a:solidFill>
                <a:latin typeface="Pretendard"/>
              </a:rPr>
              <a:t>FR-D01 · D04 · D05 · AT-01~03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2336" y="589788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측정(W3-4)을 빌드보다 앞에 둔 이유: 전후 비교의 기준선이 빌드 전에 있어야 한다.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RISKS &amp; MITIGATIONS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가장 큰 리스크는 진단 신뢰도와 병원 측 실행이다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진단이 틀리면 빌드가 틀리고, 병원이 안 고치면 측정할 것이 없다.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19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520440"/>
        </p:xfrm>
        <a:graphic>
          <a:graphicData uri="http://schemas.openxmlformats.org/drawingml/2006/table">
            <a:tbl>
              <a:tblPr firstRow="0" bandRow="0"/>
              <a:tblGrid>
                <a:gridCol w="3474720"/>
                <a:gridCol w="822960"/>
                <a:gridCol w="822960"/>
                <a:gridCol w="6272784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리스크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영향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가능성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대응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LLM 판정 항목(2단계)의 채점 불일치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높음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중간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temperature 0 · 근거 인용 강제 · 수동 채점과 90% 일치 회귀 테스트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대상 사이트가 진단 요청을 차단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중간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중간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요청 30회 · 1초 간격 · 429 시 중단 후 unverified 처리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병원이 빌드 A 패키지를 적용하지 않음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높음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높음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적용 대행 옵션 · 재진단 알림 · P0만 먼저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담당자가 질문 페이지를 추가하지 않음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높음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높음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분석 리포트의 질문 목록을 초안으로 제공 · 주간 발행 목표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AI 크롤러 UA · 정책 변경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중간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높음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봇 목록 중앙 관리 · 분기 점검 · 루브릭 버전 관리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스키마 플러그인 업데이트로 출력 변경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중간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중간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AT-04 매 배포 실행 · 버전 고정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OPEN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개발 착수 전 결정이 필요한 다섯 가지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리뷰 미팅에서 결정한다. 기본안을 함께 적었다.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20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4" cy="3401568"/>
        </p:xfrm>
        <a:graphic>
          <a:graphicData uri="http://schemas.openxmlformats.org/drawingml/2006/table">
            <a:tbl>
              <a:tblPr firstRow="0" bandRow="0"/>
              <a:tblGrid>
                <a:gridCol w="457200"/>
                <a:gridCol w="2377440"/>
                <a:gridCol w="3657600"/>
                <a:gridCol w="4901184"/>
              </a:tblGrid>
              <a:tr h="56692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#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질문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선택지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기본안 · 근거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1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2단계 LLM 판정 모델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Perplexity · Claude · 둘 다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Claude. 판정 일관성 · 근거 인용. Perplexity는 D3 그라운딩에만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2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로그 수집 방식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호스팅 로그 API · Cloudflare Logpush · WP 플러그인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Cloudflare Logpush → Supabase. 호스팅 무관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3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빌드 A 적용 주체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병원 개발사 · INFINITH 대행 · 둘 다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둘 다. 패키지는 개발사용, 대행은 유료 옵션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4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빌드 B 호스팅 · 스키마 플러그인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Kinsta · WP Engine · Cafe24 / Rank Math · Yoast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Kinsta + Rank Math. Cloudflare 통합 · 의료 타입 · 훅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5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헤드리스 전환 시점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병원 5곳 · 10곳 · 미정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병원 5곳 시 v2.0 검토. 콘텐츠는 WP DB에 남아 이전 비용 낮음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2336" y="5577840"/>
            <a:ext cx="11393424" cy="4297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5D61D1"/>
                </a:solidFill>
                <a:latin typeface="Pretendard"/>
              </a:rPr>
              <a:t>결정되지 않은 항목은 기본안으로 W1을 시작하고, 리뷰에서 뒤집히면 W2에 반영한다.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02336" y="283464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25" b="1" spc="200">
                <a:solidFill>
                  <a:srgbClr val="666666"/>
                </a:solidFill>
                <a:latin typeface="Pretendard"/>
              </a:rPr>
              <a:t>APPENDIX ·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2336" y="548640"/>
            <a:ext cx="10835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>
                <a:solidFill>
                  <a:srgbClr val="333333"/>
                </a:solidFill>
                <a:latin typeface="Pretendard"/>
              </a:rPr>
              <a:t>실측 두 건 (2026.08.28)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2336" y="1152144"/>
            <a:ext cx="10835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75" b="0">
                <a:solidFill>
                  <a:srgbClr val="666666"/>
                </a:solidFill>
                <a:latin typeface="Pretendard"/>
              </a:rPr>
              <a:t>이 PRD의 수용 기준은 아래 두 실측에서 나왔다.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36" y="1581912"/>
            <a:ext cx="11393424" cy="182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02336" y="6492240"/>
            <a:ext cx="11393424" cy="9144"/>
          </a:xfrm>
          <a:prstGeom prst="rect">
            <a:avLst/>
          </a:prstGeom>
          <a:solidFill>
            <a:srgbClr val="CCCC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2336" y="6583680"/>
            <a:ext cx="54864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>
                <a:solidFill>
                  <a:srgbClr val="666666"/>
                </a:solidFill>
                <a:latin typeface="Pretendard"/>
              </a:rPr>
              <a:t>INFINITH AI Discovery · 분석 → 진단 → 빌드 → 측정 PRD  |  2026.08.28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565392"/>
            <a:ext cx="457200" cy="1737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25" b="1">
                <a:solidFill>
                  <a:srgbClr val="333333"/>
                </a:solidFill>
                <a:latin typeface="Pretendard"/>
              </a:rPr>
              <a:t>21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2336" y="1956816"/>
          <a:ext cx="11393423" cy="3200400"/>
        </p:xfrm>
        <a:graphic>
          <a:graphicData uri="http://schemas.openxmlformats.org/drawingml/2006/table">
            <a:tbl>
              <a:tblPr firstRow="0" bandRow="0"/>
              <a:tblGrid>
                <a:gridCol w="1463040"/>
                <a:gridCol w="2011680"/>
                <a:gridCol w="4206240"/>
                <a:gridCol w="3712463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대상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항목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결과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FFFFFF"/>
                          </a:solidFill>
                          <a:latin typeface="Pretendard"/>
                        </a:rPr>
                        <a:t>방법</a:t>
                      </a:r>
                    </a:p>
                  </a:txBody>
                  <a:tcPr marL="91440" marR="73152" marT="45720" marB="45720" anchor="ctr">
                    <a:solidFill>
                      <a:srgbClr val="000000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뷰성형외과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종합 · 등급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48점 · C (검증 31 / 36항목)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crawler_audit.py + curl + HTML 파서 · 수동 채점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뷰성형외과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카테고리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A 92 · B 30 · C 20 · D 72 · E 0 · F 33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루브릭 v1.0 · unverified 분모 제외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뷰성형외과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P0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JSON-LD 수정 + MedicalClinic · GBP 전화 + NAP 통일 · 측정 인프라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액션 플랜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INFINITH 랜딩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크롤러 5종 본문 단어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4 → 810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vite build --ssr + renderToString 프리렌더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INFINITH 랜딩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JSON-LD · lang · 메타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0 → 3 · en → ko · description · OG 추가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index.html 정적 삽입</a:t>
                      </a:r>
                    </a:p>
                  </a:txBody>
                  <a:tcPr marL="91440" marR="73152" marT="45720" marB="45720" anchor="ctr">
                    <a:solidFill>
                      <a:srgbClr val="FFFFFF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333333"/>
                          </a:solidFill>
                          <a:latin typeface="Pretendard"/>
                        </a:rPr>
                        <a:t>INFINITH 랜딩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robots · sitemap · llms.txt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HTML 반환 → text/plain · xml 정상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333333"/>
                          </a:solidFill>
                          <a:latin typeface="Pretendard"/>
                        </a:rPr>
                        <a:t>public/ 정적 파일</a:t>
                      </a:r>
                    </a:p>
                  </a:txBody>
                  <a:tcPr marL="91440" marR="73152" marT="45720" marB="45720" anchor="ctr">
                    <a:solidFill>
                      <a:srgbClr val="F7F8FA"/>
                    </a:solidFill>
                    <a:lnL w="6350">
                      <a:solidFill>
                        <a:srgbClr val="CCCCCC"/>
                      </a:solidFill>
                    </a:lnL>
                    <a:lnR w="6350">
                      <a:solidFill>
                        <a:srgbClr val="CCCCCC"/>
                      </a:solidFill>
                    </a:lnR>
                    <a:lnT w="6350">
                      <a:solidFill>
                        <a:srgbClr val="CCCCCC"/>
                      </a:solidFill>
                    </a:lnT>
                    <a:lnB w="6350">
                      <a:solidFill>
                        <a:srgbClr val="CCCCCC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02336" y="5440680"/>
            <a:ext cx="11393424" cy="9144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7512" y="5687568"/>
            <a:ext cx="10570464" cy="2103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75" b="1">
                <a:solidFill>
                  <a:srgbClr val="ADB0FF"/>
                </a:solidFill>
                <a:latin typeface="Pretendard"/>
              </a:rPr>
              <a:t>재현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6007608"/>
            <a:ext cx="1057046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Pretendard"/>
              </a:rPr>
              <a:t>curl -A GPTBot infinith-demo.vercel.app | sed 's/&lt;[^&gt;]*&gt;//g' | wc -w  ·  /discovery/viewclinic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