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777240"/>
            <a:ext cx="804672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250" b="1" i="0" spc="400" kern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INFINITH AI DISCOVERY · AEO / GEO AUDIT v1.0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1143000"/>
            <a:ext cx="8138160" cy="10058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6200" b="1" i="0">
                <a:solidFill>
                  <a:srgbClr val="021341"/>
                </a:solidFill>
                <a:latin typeface="Playfair Display Black"/>
                <a:ea typeface="Playfair Display Black"/>
                <a:cs typeface="Playfair Display Black"/>
              </a:rPr>
              <a:t>VIEWCLINIC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2121408"/>
            <a:ext cx="8138160" cy="7315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3600" b="1" i="1">
                <a:solidFill>
                  <a:srgbClr val="4F1DA1"/>
                </a:solidFill>
                <a:latin typeface="Playfair Display"/>
                <a:ea typeface="Playfair Display"/>
                <a:cs typeface="Playfair Display"/>
              </a:rPr>
              <a:t>AI Answer Readiness Report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3017520"/>
            <a:ext cx="7498079" cy="6858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40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뷰성형외과 홈페이지가 ChatGPT·Gemini·Perplexity 답변에 인용될 준비가 됐는지 36개 항목으로 진단했습니다.</a:t>
            </a:r>
          </a:p>
          <a:p>
            <a:pPr algn="l" marL="0" indent="0">
              <a:buNone/>
            </a:pPr>
            <a:r>
              <a:rPr sz="140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결과는 44점(C). 크롤러 접근은 정상이지만, AI가 인용할 문장과 엔티티 근거가 없습니다.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4069080"/>
            <a:ext cx="2011680" cy="2011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00" b="1" i="0">
                <a:solidFill>
                  <a:srgbClr val="7A85A3"/>
                </a:solidFill>
                <a:latin typeface="Pretendard"/>
                <a:ea typeface="Pretendard"/>
                <a:cs typeface="Pretendard"/>
              </a:rPr>
              <a:t>PREPARED FOR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4270248"/>
            <a:ext cx="201168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2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뷰성형외과</a:t>
            </a:r>
          </a:p>
        </p:txBody>
      </p:sp>
      <p:sp>
        <p:nvSpPr>
          <p:cNvPr id="8" name="Rectangle 7"/>
          <p:cNvSpPr/>
          <p:nvPr/>
        </p:nvSpPr>
        <p:spPr>
          <a:xfrm>
            <a:off x="2633472" y="4069080"/>
            <a:ext cx="2011680" cy="2011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00" b="1" i="0">
                <a:solidFill>
                  <a:srgbClr val="7A85A3"/>
                </a:solidFill>
                <a:latin typeface="Pretendard"/>
                <a:ea typeface="Pretendard"/>
                <a:cs typeface="Pretendard"/>
              </a:rPr>
              <a:t>PREPARED BY</a:t>
            </a:r>
          </a:p>
        </p:txBody>
      </p:sp>
      <p:sp>
        <p:nvSpPr>
          <p:cNvPr id="9" name="Rectangle 8"/>
          <p:cNvSpPr/>
          <p:nvPr/>
        </p:nvSpPr>
        <p:spPr>
          <a:xfrm>
            <a:off x="2633472" y="4270248"/>
            <a:ext cx="201168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2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INFINITH AI Discovery</a:t>
            </a:r>
          </a:p>
        </p:txBody>
      </p:sp>
      <p:sp>
        <p:nvSpPr>
          <p:cNvPr id="10" name="Rectangle 9"/>
          <p:cNvSpPr/>
          <p:nvPr/>
        </p:nvSpPr>
        <p:spPr>
          <a:xfrm>
            <a:off x="4718303" y="4069080"/>
            <a:ext cx="2011680" cy="2011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00" b="1" i="0">
                <a:solidFill>
                  <a:srgbClr val="7A85A3"/>
                </a:solidFill>
                <a:latin typeface="Pretendard"/>
                <a:ea typeface="Pretendard"/>
                <a:cs typeface="Pretendard"/>
              </a:rPr>
              <a:t>AUDITED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718303" y="4270248"/>
            <a:ext cx="201168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2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2026. 08. 28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03136" y="4069080"/>
            <a:ext cx="2115921" cy="2011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00" b="1" i="0">
                <a:solidFill>
                  <a:srgbClr val="7A85A3"/>
                </a:solidFill>
                <a:latin typeface="Pretendard"/>
                <a:ea typeface="Pretendard"/>
                <a:cs typeface="Pretendard"/>
              </a:rPr>
              <a:t>SCOPE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03136" y="4270248"/>
            <a:ext cx="2115921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2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viewclinic.com · 36 criteria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84048"/>
            <a:ext cx="813816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200" b="1" i="0" spc="400" kern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EXECUTIVE SUMMARY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621792"/>
            <a:ext cx="8138160" cy="7772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280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읽을 수는 있지만, </a:t>
            </a:r>
            <a:r>
              <a:rPr sz="2800" b="1" i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인용할 근거가 없다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463040"/>
            <a:ext cx="8138160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40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36개 항목 중 28개를 실측했고, 오너 접근이 필요한 8개는 점수 분모에서 제외했습니다.</a:t>
            </a:r>
          </a:p>
          <a:p>
            <a:pPr algn="l" marL="0" indent="0">
              <a:buNone/>
            </a:pPr>
            <a:r>
              <a:rPr sz="140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접근성(A)은 92%로 상위권, 엔티티(B) 33%·콘텐츠(C) 20%가 총점을 끌어내립니다.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4855464"/>
            <a:ext cx="8138160" cy="2011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900" b="0" i="0">
                <a:solidFill>
                  <a:srgbClr val="7A85A3"/>
                </a:solidFill>
                <a:latin typeface="Pretendard"/>
                <a:ea typeface="Pretendard"/>
                <a:cs typeface="Pretendard"/>
              </a:rPr>
              <a:t>INFINITH · Viewclinic AI Answer Readiness  ·  01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2395728"/>
            <a:ext cx="1956816" cy="210312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801">
            <a:solidFill>
              <a:srgbClr val="E3E8F2"/>
            </a:solidFill>
          </a:ln>
          <a:effectLst>
            <a:outerShdw blurRad="114300" dist="25400" dir="3600000" algn="bl" rotWithShape="0">
              <a:srgbClr val="021341">
                <a:alpha val="1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67512" y="2633472"/>
            <a:ext cx="1664208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900" b="1" i="0">
                <a:solidFill>
                  <a:srgbClr val="4F1DA1"/>
                </a:solidFill>
                <a:latin typeface="Playfair Display Black"/>
                <a:ea typeface="Playfair Display Black"/>
                <a:cs typeface="Playfair Display Black"/>
              </a:rPr>
              <a:t>44 / 100</a:t>
            </a:r>
          </a:p>
        </p:txBody>
      </p:sp>
      <p:sp>
        <p:nvSpPr>
          <p:cNvPr id="8" name="Rectangle 7"/>
          <p:cNvSpPr/>
          <p:nvPr/>
        </p:nvSpPr>
        <p:spPr>
          <a:xfrm>
            <a:off x="667512" y="3291840"/>
            <a:ext cx="1664208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20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AI Answer Readiness</a:t>
            </a:r>
          </a:p>
        </p:txBody>
      </p:sp>
      <p:sp>
        <p:nvSpPr>
          <p:cNvPr id="9" name="Rectangle 8"/>
          <p:cNvSpPr/>
          <p:nvPr/>
        </p:nvSpPr>
        <p:spPr>
          <a:xfrm>
            <a:off x="667512" y="3712464"/>
            <a:ext cx="1664208" cy="60350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등급 C. 검증 항목 75점 만점 중 33.1점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587752" y="2395728"/>
            <a:ext cx="1956816" cy="210312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801">
            <a:solidFill>
              <a:srgbClr val="E3E8F2"/>
            </a:solidFill>
          </a:ln>
          <a:effectLst>
            <a:outerShdw blurRad="114300" dist="25400" dir="3600000" algn="bl" rotWithShape="0">
              <a:srgbClr val="021341">
                <a:alpha val="1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52344" y="2633472"/>
            <a:ext cx="1664208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900" b="1" i="0">
                <a:solidFill>
                  <a:srgbClr val="4F1DA1"/>
                </a:solidFill>
                <a:latin typeface="Playfair Display Black"/>
                <a:ea typeface="Playfair Display Black"/>
                <a:cs typeface="Playfair Display Black"/>
              </a:rPr>
              <a:t>92%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752344" y="3291840"/>
            <a:ext cx="1664208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20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A · 크롤러 접근성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752344" y="3712464"/>
            <a:ext cx="1664208" cy="60350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AI 검색봇 12종 전부 허용, SSR 렌더링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672583" y="2395728"/>
            <a:ext cx="1956816" cy="210312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801">
            <a:solidFill>
              <a:srgbClr val="E3E8F2"/>
            </a:solidFill>
          </a:ln>
          <a:effectLst>
            <a:outerShdw blurRad="114300" dist="25400" dir="3600000" algn="bl" rotWithShape="0">
              <a:srgbClr val="021341">
                <a:alpha val="1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837175" y="2633472"/>
            <a:ext cx="1664208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900" b="1" i="0">
                <a:solidFill>
                  <a:srgbClr val="4F1DA1"/>
                </a:solidFill>
                <a:latin typeface="Playfair Display Black"/>
                <a:ea typeface="Playfair Display Black"/>
                <a:cs typeface="Playfair Display Black"/>
              </a:rPr>
              <a:t>20%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837175" y="3291840"/>
            <a:ext cx="1664208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20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C · 인용 가능 콘텐츠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37175" y="3712464"/>
            <a:ext cx="1664208" cy="60350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정의문 0, FAQ 0, HTML 표 0, H1 5개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757416" y="2395728"/>
            <a:ext cx="1956816" cy="210312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801">
            <a:solidFill>
              <a:srgbClr val="E3E8F2"/>
            </a:solidFill>
          </a:ln>
          <a:effectLst>
            <a:outerShdw blurRad="114300" dist="25400" dir="3600000" algn="bl" rotWithShape="0">
              <a:srgbClr val="021341">
                <a:alpha val="1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922007" y="2633472"/>
            <a:ext cx="1664208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900" b="1" i="0">
                <a:solidFill>
                  <a:srgbClr val="4F1DA1"/>
                </a:solidFill>
                <a:latin typeface="Playfair Display Black"/>
                <a:ea typeface="Playfair Display Black"/>
                <a:cs typeface="Playfair Display Black"/>
              </a:rPr>
              <a:t>8 / 36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922007" y="3291840"/>
            <a:ext cx="1664208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20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미검증 항목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922007" y="3712464"/>
            <a:ext cx="1664208" cy="60350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강남언니·GBP·GA4·로그는 오너 확인 필요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84048"/>
            <a:ext cx="813816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200" b="1" i="0" spc="400" kern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WHAT AI SEES · 진단의 결론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621792"/>
            <a:ext cx="8138160" cy="7772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280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문제는 차단이 아니라 </a:t>
            </a:r>
            <a:r>
              <a:rPr sz="2800" b="1" i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내용이다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4855464"/>
            <a:ext cx="8138160" cy="2011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900" b="0" i="0">
                <a:solidFill>
                  <a:srgbClr val="7A85A3"/>
                </a:solidFill>
                <a:latin typeface="Pretendard"/>
                <a:ea typeface="Pretendard"/>
                <a:cs typeface="Pretendard"/>
              </a:rPr>
              <a:t>INFINITH · Viewclinic AI Answer Readiness  ·  02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517904"/>
            <a:ext cx="3950208" cy="320040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801">
            <a:solidFill>
              <a:srgbClr val="E3E8F2"/>
            </a:solidFill>
          </a:ln>
          <a:effectLst>
            <a:outerShdw blurRad="114300" dist="25400" dir="3600000" algn="bl" rotWithShape="0">
              <a:srgbClr val="021341">
                <a:alpha val="1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90872" y="1517904"/>
            <a:ext cx="3950208" cy="320040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801">
            <a:solidFill>
              <a:srgbClr val="E3E8F2"/>
            </a:solidFill>
          </a:ln>
          <a:effectLst>
            <a:outerShdw blurRad="114300" dist="25400" dir="3600000" algn="bl" rotWithShape="0">
              <a:srgbClr val="021341">
                <a:alpha val="1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77240" y="1737360"/>
            <a:ext cx="1188720" cy="310896"/>
          </a:xfrm>
          <a:prstGeom prst="roundRect">
            <a:avLst>
              <a:gd name="adj" fmla="val 30000"/>
            </a:avLst>
          </a:prstGeom>
          <a:solidFill>
            <a:srgbClr val="EFEA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1737360"/>
            <a:ext cx="118872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marL="0" indent="0">
              <a:buNone/>
            </a:pPr>
            <a:r>
              <a:rPr sz="1150" b="1" i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정상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2157984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크롤러 접근 정상</a:t>
            </a:r>
          </a:p>
        </p:txBody>
      </p:sp>
      <p:sp>
        <p:nvSpPr>
          <p:cNvPr id="10" name="Rectangle 9"/>
          <p:cNvSpPr/>
          <p:nvPr/>
        </p:nvSpPr>
        <p:spPr>
          <a:xfrm>
            <a:off x="777240" y="2415540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robots.txt가 OAI-SearchBot·PerplexityBot 등 12종을 허용. Cloudflare 차단 없음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7240" y="2999232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서버 렌더링 본문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7240" y="3256788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WordPress가 본문을 서버에서 렌더. JS 없이 10,757자 추출됨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7240" y="3840480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YouTube 활발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77240" y="4098036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VIEW SHORTS·FILM 채널이 최신 영상을 꾸준히 발행. 오픈웹 언급 자산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965192" y="1737360"/>
            <a:ext cx="1188720" cy="310896"/>
          </a:xfrm>
          <a:prstGeom prst="roundRect">
            <a:avLst>
              <a:gd name="adj" fmla="val 30000"/>
            </a:avLst>
          </a:prstGeom>
          <a:solidFill>
            <a:srgbClr val="FF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965192" y="1737360"/>
            <a:ext cx="118872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marL="0" indent="0">
              <a:buNone/>
            </a:pPr>
            <a:r>
              <a:rPr sz="1150" b="1" i="0">
                <a:solidFill>
                  <a:srgbClr val="E83A5F"/>
                </a:solidFill>
                <a:latin typeface="Pretendard"/>
                <a:ea typeface="Pretendard"/>
                <a:cs typeface="Pretendard"/>
              </a:rPr>
              <a:t>치명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965192" y="2157984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누구인지 확정 불가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965192" y="2415540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MedicalClinic 스키마 없음, sameAs 비어 있음, 시술 목록 JSON-LD는 문법 오류로 무효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965192" y="2999232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인용할 문장 없음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65192" y="3256788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H1 5개가 전부 영문 라벨. FAQ 0개, HTML 표 0개, 정의문 0개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965192" y="3840480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15개월 갱신 신호 없음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965192" y="4098036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post-sitemap 최신 lastmod 2024-05-31. dateModified 마크업 없음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84048"/>
            <a:ext cx="813816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200" b="1" i="0" spc="400" kern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SCORECARD · 6 CATEGORIES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621792"/>
            <a:ext cx="8138160" cy="7772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280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카테고리별 점수와 </a:t>
            </a:r>
            <a:r>
              <a:rPr sz="2800" b="1" i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검증 범위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463040"/>
            <a:ext cx="813816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40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점수는 검증된 항목만으로 정규화했습니다. 미검증 항목을 확인하면 총점이 바뀔 수 있습니다.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4855464"/>
            <a:ext cx="8138160" cy="2011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900" b="0" i="0">
                <a:solidFill>
                  <a:srgbClr val="7A85A3"/>
                </a:solidFill>
                <a:latin typeface="Pretendard"/>
                <a:ea typeface="Pretendard"/>
                <a:cs typeface="Pretendard"/>
              </a:rPr>
              <a:t>INFINITH · Viewclinic AI Answer Readiness  ·  03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2103120"/>
            <a:ext cx="5120640" cy="2487168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801">
            <a:solidFill>
              <a:srgbClr val="E3E8F2"/>
            </a:solidFill>
          </a:ln>
          <a:effectLst>
            <a:outerShdw blurRad="114300" dist="25400" dir="3600000" algn="bl" rotWithShape="0">
              <a:srgbClr val="021341">
                <a:alpha val="1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806440" y="2103120"/>
            <a:ext cx="2834640" cy="2487168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801">
            <a:solidFill>
              <a:srgbClr val="E3E8F2"/>
            </a:solidFill>
          </a:ln>
          <a:effectLst>
            <a:outerShdw blurRad="114300" dist="25400" dir="3600000" algn="bl" rotWithShape="0">
              <a:srgbClr val="021341">
                <a:alpha val="1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2286000"/>
            <a:ext cx="224028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100" b="1" i="0">
                <a:solidFill>
                  <a:srgbClr val="7A85A3"/>
                </a:solidFill>
                <a:latin typeface="Pretendard"/>
                <a:ea typeface="Pretendard"/>
                <a:cs typeface="Pretendard"/>
              </a:rPr>
              <a:t>카테고리</a:t>
            </a:r>
          </a:p>
        </p:txBody>
      </p:sp>
      <p:sp>
        <p:nvSpPr>
          <p:cNvPr id="9" name="Rectangle 8"/>
          <p:cNvSpPr/>
          <p:nvPr/>
        </p:nvSpPr>
        <p:spPr>
          <a:xfrm>
            <a:off x="3017520" y="2286000"/>
            <a:ext cx="73152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100" b="1" i="0">
                <a:solidFill>
                  <a:srgbClr val="7A85A3"/>
                </a:solidFill>
                <a:latin typeface="Pretendard"/>
                <a:ea typeface="Pretendard"/>
                <a:cs typeface="Pretendard"/>
              </a:rPr>
              <a:t>배점</a:t>
            </a:r>
          </a:p>
        </p:txBody>
      </p:sp>
      <p:sp>
        <p:nvSpPr>
          <p:cNvPr id="10" name="Rectangle 9"/>
          <p:cNvSpPr/>
          <p:nvPr/>
        </p:nvSpPr>
        <p:spPr>
          <a:xfrm>
            <a:off x="3749040" y="2286000"/>
            <a:ext cx="86868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100" b="1" i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획득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17720" y="2286000"/>
            <a:ext cx="77724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100" b="1" i="0">
                <a:solidFill>
                  <a:srgbClr val="7A85A3"/>
                </a:solidFill>
                <a:latin typeface="Pretendard"/>
                <a:ea typeface="Pretendard"/>
                <a:cs typeface="Pretendard"/>
              </a:rPr>
              <a:t>판정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7240" y="2596896"/>
            <a:ext cx="2240280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A · AI 크롤러 접근성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017520" y="2596896"/>
            <a:ext cx="731520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20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749040" y="2596896"/>
            <a:ext cx="868680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15.7 / 17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617720" y="2596896"/>
            <a:ext cx="777240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92% 우수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77240" y="3017520"/>
            <a:ext cx="2240280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B · 엔티티 식별·구조화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017520" y="3017520"/>
            <a:ext cx="731520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20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749040" y="3017520"/>
            <a:ext cx="868680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6.7 / 20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617720" y="3017520"/>
            <a:ext cx="777240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33% 미흡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77240" y="3438144"/>
            <a:ext cx="2240280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C · 답변 인용 가능 콘텐츠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017520" y="3438144"/>
            <a:ext cx="731520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25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749040" y="3438144"/>
            <a:ext cx="868680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5.0 / 25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617720" y="3438144"/>
            <a:ext cx="777240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20% 치명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77240" y="3858768"/>
            <a:ext cx="2240280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D · AI 인용 표면 확보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017520" y="3858768"/>
            <a:ext cx="731520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20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749040" y="3858768"/>
            <a:ext cx="868680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4.0 / 6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617720" y="3858768"/>
            <a:ext cx="777240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67% 양호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77240" y="4279392"/>
            <a:ext cx="2240280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E · AI 가시성 측정 인프라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017520" y="4279392"/>
            <a:ext cx="731520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10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749040" y="4279392"/>
            <a:ext cx="868680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0 / 2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617720" y="4279392"/>
            <a:ext cx="777240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0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0% 미설치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007607" y="2322576"/>
            <a:ext cx="2432304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5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읽는 법</a:t>
            </a:r>
          </a:p>
        </p:txBody>
      </p:sp>
      <p:sp>
        <p:nvSpPr>
          <p:cNvPr id="33" name="Oval 32"/>
          <p:cNvSpPr/>
          <p:nvPr/>
        </p:nvSpPr>
        <p:spPr>
          <a:xfrm>
            <a:off x="6007607" y="3031235"/>
            <a:ext cx="64008" cy="64008"/>
          </a:xfrm>
          <a:prstGeom prst="ellipse">
            <a:avLst/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6172199" y="2980944"/>
            <a:ext cx="2267712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08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획득 분모는 검증 항목 배점 합. D·E는 미검증이 많아 분모가 작다</a:t>
            </a:r>
          </a:p>
        </p:txBody>
      </p:sp>
      <p:sp>
        <p:nvSpPr>
          <p:cNvPr id="35" name="Oval 34"/>
          <p:cNvSpPr/>
          <p:nvPr/>
        </p:nvSpPr>
        <p:spPr>
          <a:xfrm>
            <a:off x="6007607" y="3598163"/>
            <a:ext cx="64008" cy="64008"/>
          </a:xfrm>
          <a:prstGeom prst="ellipse">
            <a:avLst/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6172199" y="3547872"/>
            <a:ext cx="2267712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08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F 기술 위생은 5점 중 1.7점(33%). 표에서 생략</a:t>
            </a:r>
          </a:p>
        </p:txBody>
      </p:sp>
      <p:sp>
        <p:nvSpPr>
          <p:cNvPr id="37" name="Oval 36"/>
          <p:cNvSpPr/>
          <p:nvPr/>
        </p:nvSpPr>
        <p:spPr>
          <a:xfrm>
            <a:off x="6007607" y="4165091"/>
            <a:ext cx="64008" cy="64008"/>
          </a:xfrm>
          <a:prstGeom prst="ellipse">
            <a:avLst/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6172199" y="4114800"/>
            <a:ext cx="2267712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08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총점 = 33.1 / 75 = 44점, 등급 C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84048"/>
            <a:ext cx="813816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200" b="1" i="0" spc="400" kern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A · ACCESS &amp; CRAWLABILITY · 92%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621792"/>
            <a:ext cx="8138160" cy="7772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280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크롤러 접근은 </a:t>
            </a:r>
            <a:r>
              <a:rPr sz="2800" b="1" i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열려 있다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4855464"/>
            <a:ext cx="8138160" cy="2011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900" b="0" i="0">
                <a:solidFill>
                  <a:srgbClr val="7A85A3"/>
                </a:solidFill>
                <a:latin typeface="Pretendard"/>
                <a:ea typeface="Pretendard"/>
                <a:cs typeface="Pretendard"/>
              </a:rPr>
              <a:t>INFINITH · Viewclinic AI Answer Readiness  ·  04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517904"/>
            <a:ext cx="3950208" cy="320040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801">
            <a:solidFill>
              <a:srgbClr val="E3E8F2"/>
            </a:solidFill>
          </a:ln>
          <a:effectLst>
            <a:outerShdw blurRad="114300" dist="25400" dir="3600000" algn="bl" rotWithShape="0">
              <a:srgbClr val="021341">
                <a:alpha val="1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90872" y="1517904"/>
            <a:ext cx="3950208" cy="320040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801">
            <a:solidFill>
              <a:srgbClr val="E3E8F2"/>
            </a:solidFill>
          </a:ln>
          <a:effectLst>
            <a:outerShdw blurRad="114300" dist="25400" dir="3600000" algn="bl" rotWithShape="0">
              <a:srgbClr val="021341">
                <a:alpha val="1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77240" y="1737360"/>
            <a:ext cx="1188720" cy="310896"/>
          </a:xfrm>
          <a:prstGeom prst="roundRect">
            <a:avLst>
              <a:gd name="adj" fmla="val 30000"/>
            </a:avLst>
          </a:prstGeom>
          <a:solidFill>
            <a:srgbClr val="EFEA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1737360"/>
            <a:ext cx="118872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marL="0" indent="0">
              <a:buNone/>
            </a:pPr>
            <a:r>
              <a:rPr sz="1150" b="1" i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우수 · 3/3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2157984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A1 검색용 AI 봇 허용</a:t>
            </a:r>
          </a:p>
        </p:txBody>
      </p:sp>
      <p:sp>
        <p:nvSpPr>
          <p:cNvPr id="10" name="Rectangle 9"/>
          <p:cNvSpPr/>
          <p:nvPr/>
        </p:nvSpPr>
        <p:spPr>
          <a:xfrm>
            <a:off x="777240" y="2415540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robots.txt: Disallow는 /wp-admin/ 뿐. 12종 UA 실제 GET 전부 200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7240" y="2999232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A2 CDN 차단 없음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7240" y="3256788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nginx 직접 응답. Cloudflare 헤더·AI UA 챌린지 없음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7240" y="3840480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A4 HTTPS 정합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77240" y="4098036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http://viewclinic.com → 301 → https://www.viewclinic.com/ 정본 수렴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965192" y="1737360"/>
            <a:ext cx="1188720" cy="310896"/>
          </a:xfrm>
          <a:prstGeom prst="roundRect">
            <a:avLst>
              <a:gd name="adj" fmla="val 30000"/>
            </a:avLst>
          </a:prstGeom>
          <a:solidFill>
            <a:srgbClr val="F1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965192" y="1737360"/>
            <a:ext cx="118872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marL="0" indent="0">
              <a:buNone/>
            </a:pPr>
            <a:r>
              <a:rPr sz="1150" b="1" i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보완 · 2/3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965192" y="2157984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A5 sitemap.xml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965192" y="2415540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선언·200 응답. 페이지 249개. 단 post lastmod 최신이 2024-05-31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965192" y="2999232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A7 응답 속도·무게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65192" y="3256788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TTFB 0.135s는 양호. 초기 HTML 838KB로 기준 300KB의 2.8배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965192" y="3840480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A6 Bing 색인 (미검증)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965192" y="4098036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ChatGPT 검색은 Bing 인덱스 의존. Webmaster 등록 여부 오너 확인 필요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84048"/>
            <a:ext cx="813816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200" b="1" i="0" spc="400" kern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B · ENTITY &amp; STRUCTURED DATA · 33%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621792"/>
            <a:ext cx="8138160" cy="7772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280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AI가 이 병원을 </a:t>
            </a:r>
            <a:r>
              <a:rPr sz="2800" b="1" i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하나의 엔티티로 못 묶는다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4855464"/>
            <a:ext cx="8138160" cy="2011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900" b="0" i="0">
                <a:solidFill>
                  <a:srgbClr val="7A85A3"/>
                </a:solidFill>
                <a:latin typeface="Pretendard"/>
                <a:ea typeface="Pretendard"/>
                <a:cs typeface="Pretendard"/>
              </a:rPr>
              <a:t>INFINITH · Viewclinic AI Answer Readiness  ·  05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517904"/>
            <a:ext cx="3950208" cy="320040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801">
            <a:solidFill>
              <a:srgbClr val="E3E8F2"/>
            </a:solidFill>
          </a:ln>
          <a:effectLst>
            <a:outerShdw blurRad="114300" dist="25400" dir="3600000" algn="bl" rotWithShape="0">
              <a:srgbClr val="021341">
                <a:alpha val="1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90872" y="1517904"/>
            <a:ext cx="3950208" cy="320040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801">
            <a:solidFill>
              <a:srgbClr val="E3E8F2"/>
            </a:solidFill>
          </a:ln>
          <a:effectLst>
            <a:outerShdw blurRad="114300" dist="25400" dir="3600000" algn="bl" rotWithShape="0">
              <a:srgbClr val="021341">
                <a:alpha val="1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77240" y="1737360"/>
            <a:ext cx="1188720" cy="310896"/>
          </a:xfrm>
          <a:prstGeom prst="roundRect">
            <a:avLst>
              <a:gd name="adj" fmla="val 30000"/>
            </a:avLst>
          </a:prstGeom>
          <a:solidFill>
            <a:srgbClr val="FF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1737360"/>
            <a:ext cx="118872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marL="0" indent="0">
              <a:buNone/>
            </a:pPr>
            <a:r>
              <a:rPr sz="1150" b="1" i="0">
                <a:solidFill>
                  <a:srgbClr val="E83A5F"/>
                </a:solidFill>
                <a:latin typeface="Pretendard"/>
                <a:ea typeface="Pretendard"/>
                <a:cs typeface="Pretendard"/>
              </a:rPr>
              <a:t>치명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2157984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B1 JSON-LD 문법 무효</a:t>
            </a:r>
          </a:p>
        </p:txBody>
      </p:sp>
      <p:sp>
        <p:nvSpPr>
          <p:cNvPr id="10" name="Rectangle 9"/>
          <p:cNvSpPr/>
          <p:nvPr/>
        </p:nvSpPr>
        <p:spPr>
          <a:xfrm>
            <a:off x="777240" y="2415540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ItemList 블록 쉼표 누락(line 11). 시술 목록 구조화 데이터 전체가 파서에서 버려짐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7240" y="2999232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B2 MedicalClinic 없음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7240" y="3256788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Organization·WebSite만 존재. 주소·전화·진료시간·전문분야 미구조화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7240" y="3840480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B3 Physician 없음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77240" y="4098036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의료진 정보는 텍스트·이미지로만. 누가 수술하는지 기계가 못 읽음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965192" y="1737360"/>
            <a:ext cx="1188720" cy="310896"/>
          </a:xfrm>
          <a:prstGeom prst="roundRect">
            <a:avLst>
              <a:gd name="adj" fmla="val 30000"/>
            </a:avLst>
          </a:prstGeom>
          <a:solidFill>
            <a:srgbClr val="F1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965192" y="1737360"/>
            <a:ext cx="118872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marL="0" indent="0">
              <a:buNone/>
            </a:pPr>
            <a:r>
              <a:rPr sz="1150" b="1" i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미흡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965192" y="2157984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B5 sameAs 비어 있음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965192" y="2415540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푸터에 YouTube·Instagram·Facebook 링크가 있으나 스키마에 미연결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965192" y="2999232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B4 NAP 표기 2종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65192" y="3256788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"서울 강남구 봉은사로 107" / "서울특별시 강남구 봉은사로 107," 혼재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965192" y="3840480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B7 단일 언어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965192" y="4098036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hreflang 없음. 외국인 환자 대상 언어 페이지 미확인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84048"/>
            <a:ext cx="813816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200" b="1" i="0" spc="400" kern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C · ANSWER-READY CONTENT · 20%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621792"/>
            <a:ext cx="8138160" cy="7772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280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답변엔진이 잘라 갈 </a:t>
            </a:r>
            <a:r>
              <a:rPr sz="2800" b="1" i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단락이 없다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4855464"/>
            <a:ext cx="8138160" cy="2011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900" b="0" i="0">
                <a:solidFill>
                  <a:srgbClr val="7A85A3"/>
                </a:solidFill>
                <a:latin typeface="Pretendard"/>
                <a:ea typeface="Pretendard"/>
                <a:cs typeface="Pretendard"/>
              </a:rPr>
              <a:t>INFINITH · Viewclinic AI Answer Readiness  ·  06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517904"/>
            <a:ext cx="3950208" cy="320040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801">
            <a:solidFill>
              <a:srgbClr val="E3E8F2"/>
            </a:solidFill>
          </a:ln>
          <a:effectLst>
            <a:outerShdw blurRad="114300" dist="25400" dir="3600000" algn="bl" rotWithShape="0">
              <a:srgbClr val="021341">
                <a:alpha val="1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90872" y="1517904"/>
            <a:ext cx="3950208" cy="320040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801">
            <a:solidFill>
              <a:srgbClr val="E3E8F2"/>
            </a:solidFill>
          </a:ln>
          <a:effectLst>
            <a:outerShdw blurRad="114300" dist="25400" dir="3600000" algn="bl" rotWithShape="0">
              <a:srgbClr val="021341">
                <a:alpha val="1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77240" y="1737360"/>
            <a:ext cx="1188720" cy="310896"/>
          </a:xfrm>
          <a:prstGeom prst="roundRect">
            <a:avLst>
              <a:gd name="adj" fmla="val 30000"/>
            </a:avLst>
          </a:prstGeom>
          <a:solidFill>
            <a:srgbClr val="FF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1737360"/>
            <a:ext cx="118872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marL="0" indent="0">
              <a:buNone/>
            </a:pPr>
            <a:r>
              <a:rPr sz="1150" b="1" i="0">
                <a:solidFill>
                  <a:srgbClr val="E83A5F"/>
                </a:solidFill>
                <a:latin typeface="Pretendard"/>
                <a:ea typeface="Pretendard"/>
                <a:cs typeface="Pretendard"/>
              </a:rPr>
              <a:t>0점 항목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2157984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C1 정의문 없음</a:t>
            </a:r>
          </a:p>
        </p:txBody>
      </p:sp>
      <p:sp>
        <p:nvSpPr>
          <p:cNvPr id="10" name="Rectangle 9"/>
          <p:cNvSpPr/>
          <p:nvPr/>
        </p:nvSpPr>
        <p:spPr>
          <a:xfrm>
            <a:off x="777240" y="2415540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메인 첫 화면은 슬라이더와 "VIEW SELFIE" 라벨. 시술 페이지 첫 텍스트는 상담 폼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7240" y="2999232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C2 FAQ 없음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7240" y="3256788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메인·가슴성형 페이지에서 FAQ·Q&amp;A 섹션 탐지 안 됨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7240" y="3840480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C3 H1 5개, 전부 라벨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77240" y="4098036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VIEW SELFIE / EVENT / SHORTS / FILM / SPECIALITY. 시술 페이지는 H1 없음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965192" y="1737360"/>
            <a:ext cx="1188720" cy="310896"/>
          </a:xfrm>
          <a:prstGeom prst="roundRect">
            <a:avLst>
              <a:gd name="adj" fmla="val 30000"/>
            </a:avLst>
          </a:prstGeom>
          <a:solidFill>
            <a:srgbClr val="F1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965192" y="1737360"/>
            <a:ext cx="118872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marL="0" indent="0">
              <a:buNone/>
            </a:pPr>
            <a:r>
              <a:rPr sz="1150" b="1" i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부분 점수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965192" y="2157984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C7 의료진 권위 신호 있음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965192" y="2415540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모티바 KOL·복지부 표창·갈더마 방문 등 17회 언급. 단 구조화 안 됨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965192" y="2999232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C4 수치 표기 미흡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65192" y="3256788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"보형물 사용량 1위" 같은 주장형. 가격대·수술시간·회복기간 표 없음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965192" y="3840480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C6 신선도 신호 약함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965192" y="4098036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dateModified 없음. 유튜브 활동이 사이트 갱신으로 전달되지 않음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84048"/>
            <a:ext cx="813816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200" b="1" i="0" spc="400" kern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D · SURFACES  /  E · MEASUREMENT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621792"/>
            <a:ext cx="8138160" cy="7772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280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병의원 AI 인용의 핵심 표면은 </a:t>
            </a:r>
            <a:r>
              <a:rPr sz="2800" b="1" i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아직 미확인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4855464"/>
            <a:ext cx="8138160" cy="2011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900" b="0" i="0">
                <a:solidFill>
                  <a:srgbClr val="7A85A3"/>
                </a:solidFill>
                <a:latin typeface="Pretendard"/>
                <a:ea typeface="Pretendard"/>
                <a:cs typeface="Pretendard"/>
              </a:rPr>
              <a:t>INFINITH · Viewclinic AI Answer Readiness  ·  07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517904"/>
            <a:ext cx="3950208" cy="320040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801">
            <a:solidFill>
              <a:srgbClr val="E3E8F2"/>
            </a:solidFill>
          </a:ln>
          <a:effectLst>
            <a:outerShdw blurRad="114300" dist="25400" dir="3600000" algn="bl" rotWithShape="0">
              <a:srgbClr val="021341">
                <a:alpha val="1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90872" y="1517904"/>
            <a:ext cx="3950208" cy="320040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801">
            <a:solidFill>
              <a:srgbClr val="E3E8F2"/>
            </a:solidFill>
          </a:ln>
          <a:effectLst>
            <a:outerShdw blurRad="114300" dist="25400" dir="3600000" algn="bl" rotWithShape="0">
              <a:srgbClr val="021341">
                <a:alpha val="1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77240" y="1737360"/>
            <a:ext cx="1197864" cy="310896"/>
          </a:xfrm>
          <a:prstGeom prst="roundRect">
            <a:avLst>
              <a:gd name="adj" fmla="val 30000"/>
            </a:avLst>
          </a:prstGeom>
          <a:solidFill>
            <a:srgbClr val="EFEA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1737360"/>
            <a:ext cx="1197864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marL="0" indent="0">
              <a:buNone/>
            </a:pPr>
            <a:r>
              <a:rPr sz="1150" b="1" i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D · 표면 67%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2157984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D1 강남언니 (미검증)</a:t>
            </a:r>
          </a:p>
        </p:txBody>
      </p:sp>
      <p:sp>
        <p:nvSpPr>
          <p:cNvPr id="10" name="Rectangle 9"/>
          <p:cNvSpPr/>
          <p:nvPr/>
        </p:nvSpPr>
        <p:spPr>
          <a:xfrm>
            <a:off x="777240" y="2415540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2026-08 실측: 병의원 질의는 강남언니 등 버티컬이 인용을 장악. P0 확인 항목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7240" y="2999232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D2 Google 비즈니스 프로필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7240" y="3256788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소유 여부 미확인. Gemini·AI Mode의 구조화 데이터 원천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7240" y="3840480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D5 네이버 플레이스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77240" y="4098036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리뷰 776건. 단 네이버 자산은 글로벌 AI 답변 기여도 0, AI 브리핑 전용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965192" y="1737360"/>
            <a:ext cx="1188720" cy="310896"/>
          </a:xfrm>
          <a:prstGeom prst="roundRect">
            <a:avLst>
              <a:gd name="adj" fmla="val 30000"/>
            </a:avLst>
          </a:prstGeom>
          <a:solidFill>
            <a:srgbClr val="FF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965192" y="1737360"/>
            <a:ext cx="118872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marL="0" indent="0">
              <a:buNone/>
            </a:pPr>
            <a:r>
              <a:rPr sz="1150" b="1" i="0">
                <a:solidFill>
                  <a:srgbClr val="E83A5F"/>
                </a:solidFill>
                <a:latin typeface="Pretendard"/>
                <a:ea typeface="Pretendard"/>
                <a:cs typeface="Pretendard"/>
              </a:rPr>
              <a:t>E · 측정 0%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965192" y="2157984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E1 크롤러 로그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965192" y="2415540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nginx 직접 호스팅. AI 봇 히트 추출·IP 검증 파이프라인 없음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965192" y="2999232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E2 GA4 AI 유입 채널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65192" y="3256788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chatgpt.com·perplexity.ai 커스텀 채널그룹 없음. 오너 접근 필요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965192" y="3840480"/>
            <a:ext cx="3429000" cy="220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4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E4 기준선 스팟체크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965192" y="4098036"/>
            <a:ext cx="34290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미실시. 질의 10개 × 5회 반복 측정이 개선 증명의 전제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84048"/>
            <a:ext cx="813816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200" b="1" i="0" spc="400" kern="0">
                <a:solidFill>
                  <a:srgbClr val="B9AAFF"/>
                </a:solidFill>
                <a:latin typeface="Pretendard"/>
                <a:ea typeface="Pretendard"/>
                <a:cs typeface="Pretendard"/>
              </a:rPr>
              <a:t>ACTION PLAN · P0 / P1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621792"/>
            <a:ext cx="8138160" cy="7772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2800" b="1" i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즉시 고칠 것과 </a:t>
            </a:r>
            <a:r>
              <a:rPr sz="2800" b="1" i="0">
                <a:solidFill>
                  <a:srgbClr val="E4CFFF"/>
                </a:solidFill>
                <a:latin typeface="Pretendard"/>
                <a:ea typeface="Pretendard"/>
                <a:cs typeface="Pretendard"/>
              </a:rPr>
              <a:t>4주 안에 만들 것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4855464"/>
            <a:ext cx="8138160" cy="2011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900" b="0" i="0">
                <a:solidFill>
                  <a:srgbClr val="9A90C0"/>
                </a:solidFill>
                <a:latin typeface="Pretendard"/>
                <a:ea typeface="Pretendard"/>
                <a:cs typeface="Pretendard"/>
              </a:rPr>
              <a:t>INFINITH · Viewclinic AI Answer Readiness  ·  08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517904"/>
            <a:ext cx="3950208" cy="3108960"/>
          </a:xfrm>
          <a:prstGeom prst="roundRect">
            <a:avLst>
              <a:gd name="adj" fmla="val 2571"/>
            </a:avLst>
          </a:prstGeom>
          <a:solidFill>
            <a:srgbClr val="1E1A45"/>
          </a:solidFill>
          <a:ln w="12801">
            <a:solidFill>
              <a:srgbClr val="3A33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90872" y="1517904"/>
            <a:ext cx="3950208" cy="3108960"/>
          </a:xfrm>
          <a:prstGeom prst="roundRect">
            <a:avLst>
              <a:gd name="adj" fmla="val 2571"/>
            </a:avLst>
          </a:prstGeom>
          <a:solidFill>
            <a:srgbClr val="1E1A45"/>
          </a:solidFill>
          <a:ln w="12801">
            <a:solidFill>
              <a:srgbClr val="3A33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77240" y="1755648"/>
            <a:ext cx="3429000" cy="23774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150" b="1" i="0">
                <a:solidFill>
                  <a:srgbClr val="B9AAFF"/>
                </a:solidFill>
                <a:latin typeface="Pretendard"/>
                <a:ea typeface="Pretendard"/>
                <a:cs typeface="Pretendard"/>
              </a:rPr>
              <a:t>P0 · 즉시 (1일~1주)</a:t>
            </a:r>
          </a:p>
        </p:txBody>
      </p:sp>
      <p:sp>
        <p:nvSpPr>
          <p:cNvPr id="8" name="Rectangle 7"/>
          <p:cNvSpPr/>
          <p:nvPr/>
        </p:nvSpPr>
        <p:spPr>
          <a:xfrm>
            <a:off x="777240" y="2011680"/>
            <a:ext cx="342900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2000" b="1" i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엔티티·표면·측정</a:t>
            </a:r>
          </a:p>
        </p:txBody>
      </p:sp>
      <p:sp>
        <p:nvSpPr>
          <p:cNvPr id="9" name="Oval 8"/>
          <p:cNvSpPr/>
          <p:nvPr/>
        </p:nvSpPr>
        <p:spPr>
          <a:xfrm>
            <a:off x="777240" y="2599944"/>
            <a:ext cx="82296" cy="82296"/>
          </a:xfrm>
          <a:prstGeom prst="ellipse">
            <a:avLst/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978408" y="2542032"/>
            <a:ext cx="3227832" cy="60350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300" b="0" i="0">
                <a:solidFill>
                  <a:srgbClr val="C9C3E6"/>
                </a:solidFill>
                <a:latin typeface="Pretendard"/>
                <a:ea typeface="Pretendard"/>
                <a:cs typeface="Pretendard"/>
              </a:rPr>
              <a:t>깨진 JSON-LD 수정 + MedicalClinic 스키마 삽입, sameAs 연결</a:t>
            </a:r>
          </a:p>
        </p:txBody>
      </p:sp>
      <p:sp>
        <p:nvSpPr>
          <p:cNvPr id="11" name="Oval 10"/>
          <p:cNvSpPr/>
          <p:nvPr/>
        </p:nvSpPr>
        <p:spPr>
          <a:xfrm>
            <a:off x="777240" y="3258312"/>
            <a:ext cx="82296" cy="82296"/>
          </a:xfrm>
          <a:prstGeom prst="ellipse">
            <a:avLst/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78408" y="3200400"/>
            <a:ext cx="3227832" cy="60350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300" b="0" i="0">
                <a:solidFill>
                  <a:srgbClr val="C9C3E6"/>
                </a:solidFill>
                <a:latin typeface="Pretendard"/>
                <a:ea typeface="Pretendard"/>
                <a:cs typeface="Pretendard"/>
              </a:rPr>
              <a:t>강남언니·GBP 실사, 4개 표면 NAP 한 글자까지 통일</a:t>
            </a:r>
          </a:p>
        </p:txBody>
      </p:sp>
      <p:sp>
        <p:nvSpPr>
          <p:cNvPr id="13" name="Oval 12"/>
          <p:cNvSpPr/>
          <p:nvPr/>
        </p:nvSpPr>
        <p:spPr>
          <a:xfrm>
            <a:off x="777240" y="3916680"/>
            <a:ext cx="82296" cy="82296"/>
          </a:xfrm>
          <a:prstGeom prst="ellipse">
            <a:avLst/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978408" y="3858768"/>
            <a:ext cx="3227832" cy="60350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300" b="0" i="0">
                <a:solidFill>
                  <a:srgbClr val="C9C3E6"/>
                </a:solidFill>
                <a:latin typeface="Pretendard"/>
                <a:ea typeface="Pretendard"/>
                <a:cs typeface="Pretendard"/>
              </a:rPr>
              <a:t>GA4 AI 채널그룹 + 서버로그 IP 검증 + GSC·Bing 등록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965192" y="1755648"/>
            <a:ext cx="3429000" cy="23774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150" b="1" i="0">
                <a:solidFill>
                  <a:srgbClr val="B9AAFF"/>
                </a:solidFill>
                <a:latin typeface="Pretendard"/>
                <a:ea typeface="Pretendard"/>
                <a:cs typeface="Pretendard"/>
              </a:rPr>
              <a:t>P1 · 4주 내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965192" y="2011680"/>
            <a:ext cx="342900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2000" b="1" i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콘텐츠 구조</a:t>
            </a:r>
          </a:p>
        </p:txBody>
      </p:sp>
      <p:sp>
        <p:nvSpPr>
          <p:cNvPr id="17" name="Oval 16"/>
          <p:cNvSpPr/>
          <p:nvPr/>
        </p:nvSpPr>
        <p:spPr>
          <a:xfrm>
            <a:off x="4965192" y="2599944"/>
            <a:ext cx="82296" cy="82296"/>
          </a:xfrm>
          <a:prstGeom prst="ellipse">
            <a:avLst/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166359" y="2542032"/>
            <a:ext cx="3227832" cy="60350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300" b="0" i="0">
                <a:solidFill>
                  <a:srgbClr val="C9C3E6"/>
                </a:solidFill>
                <a:latin typeface="Pretendard"/>
                <a:ea typeface="Pretendard"/>
                <a:cs typeface="Pretendard"/>
              </a:rPr>
              <a:t>핵심 페이지 첫 단락에 정의문, 시술별 FAQ 5~8개 + FAQPage 스키마</a:t>
            </a:r>
          </a:p>
        </p:txBody>
      </p:sp>
      <p:sp>
        <p:nvSpPr>
          <p:cNvPr id="19" name="Oval 18"/>
          <p:cNvSpPr/>
          <p:nvPr/>
        </p:nvSpPr>
        <p:spPr>
          <a:xfrm>
            <a:off x="4965192" y="3258312"/>
            <a:ext cx="82296" cy="82296"/>
          </a:xfrm>
          <a:prstGeom prst="ellipse">
            <a:avLst/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166359" y="3200400"/>
            <a:ext cx="3227832" cy="60350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300" b="0" i="0">
                <a:solidFill>
                  <a:srgbClr val="C9C3E6"/>
                </a:solidFill>
                <a:latin typeface="Pretendard"/>
                <a:ea typeface="Pretendard"/>
                <a:cs typeface="Pretendard"/>
              </a:rPr>
              <a:t>페이지당 H1 1개 서술형, 비교표를 HTML table로, Physician 스키마</a:t>
            </a:r>
          </a:p>
        </p:txBody>
      </p:sp>
      <p:sp>
        <p:nvSpPr>
          <p:cNvPr id="21" name="Oval 20"/>
          <p:cNvSpPr/>
          <p:nvPr/>
        </p:nvSpPr>
        <p:spPr>
          <a:xfrm>
            <a:off x="4965192" y="3916680"/>
            <a:ext cx="82296" cy="82296"/>
          </a:xfrm>
          <a:prstGeom prst="ellipse">
            <a:avLst/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166359" y="3858768"/>
            <a:ext cx="3227832" cy="60350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300" b="0" i="0">
                <a:solidFill>
                  <a:srgbClr val="C9C3E6"/>
                </a:solidFill>
                <a:latin typeface="Pretendard"/>
                <a:ea typeface="Pretendard"/>
                <a:cs typeface="Pretendard"/>
              </a:rPr>
              <a:t>WordPress 5.5.3 업그레이드, alt 누락 111개 보완, HTML 무게 절감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84048"/>
            <a:ext cx="813816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200" b="1" i="0" spc="400" kern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ROADMAP · 8 WEEKS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621792"/>
            <a:ext cx="8138160" cy="7772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280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8주 안에 </a:t>
            </a:r>
            <a:r>
              <a:rPr sz="2800" b="1" i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C에서 B로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4855464"/>
            <a:ext cx="8138160" cy="2011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900" b="0" i="0">
                <a:solidFill>
                  <a:srgbClr val="7A85A3"/>
                </a:solidFill>
                <a:latin typeface="Pretendard"/>
                <a:ea typeface="Pretendard"/>
                <a:cs typeface="Pretendard"/>
              </a:rPr>
              <a:t>INFINITH · Viewclinic AI Answer Readiness  ·  09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517904"/>
            <a:ext cx="4206240" cy="320040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801">
            <a:solidFill>
              <a:srgbClr val="E3E8F2"/>
            </a:solidFill>
          </a:ln>
          <a:effectLst>
            <a:outerShdw blurRad="114300" dist="25400" dir="3600000" algn="bl" rotWithShape="0">
              <a:srgbClr val="021341">
                <a:alpha val="1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937760" y="1517904"/>
            <a:ext cx="3703320" cy="320040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801">
            <a:solidFill>
              <a:srgbClr val="E3E8F2"/>
            </a:solidFill>
          </a:ln>
          <a:effectLst>
            <a:outerShdw blurRad="114300" dist="25400" dir="3600000" algn="bl" rotWithShape="0">
              <a:srgbClr val="021341">
                <a:alpha val="1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77240" y="1737360"/>
            <a:ext cx="3685032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60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실행 순서</a:t>
            </a:r>
          </a:p>
        </p:txBody>
      </p:sp>
      <p:sp>
        <p:nvSpPr>
          <p:cNvPr id="8" name="Rectangle 7"/>
          <p:cNvSpPr/>
          <p:nvPr/>
        </p:nvSpPr>
        <p:spPr>
          <a:xfrm>
            <a:off x="777240" y="2157984"/>
            <a:ext cx="16002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250" b="1" i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Week 1</a:t>
            </a:r>
          </a:p>
        </p:txBody>
      </p:sp>
      <p:sp>
        <p:nvSpPr>
          <p:cNvPr id="9" name="Rectangle 8"/>
          <p:cNvSpPr/>
          <p:nvPr/>
        </p:nvSpPr>
        <p:spPr>
          <a:xfrm>
            <a:off x="2258568" y="2029967"/>
            <a:ext cx="2203704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JSON-LD 수정, MedicalClinic·sameAs 삽입. 강남언니·GBP 실사</a:t>
            </a:r>
          </a:p>
        </p:txBody>
      </p:sp>
      <p:sp>
        <p:nvSpPr>
          <p:cNvPr id="10" name="Rectangle 9"/>
          <p:cNvSpPr/>
          <p:nvPr/>
        </p:nvSpPr>
        <p:spPr>
          <a:xfrm>
            <a:off x="777240" y="2670048"/>
            <a:ext cx="3685032" cy="0"/>
          </a:xfrm>
          <a:prstGeom prst="rect">
            <a:avLst/>
          </a:prstGeom>
          <a:noFill/>
          <a:ln w="9144">
            <a:solidFill>
              <a:srgbClr val="E3E8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77240" y="2779776"/>
            <a:ext cx="16002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250" b="1" i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Week 2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258568" y="2651760"/>
            <a:ext cx="2203704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측정 인프라 설치. 기준선 스팟체크 1회 (질의 10개 × 5회)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7240" y="3291840"/>
            <a:ext cx="3685032" cy="0"/>
          </a:xfrm>
          <a:prstGeom prst="rect">
            <a:avLst/>
          </a:prstGeom>
          <a:noFill/>
          <a:ln w="9144">
            <a:solidFill>
              <a:srgbClr val="E3E8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77240" y="3401568"/>
            <a:ext cx="16002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250" b="1" i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Week 3–6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258568" y="3273551"/>
            <a:ext cx="2203704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정의문·FAQ·H1 재설계·HTML 표. WordPress 업그레이드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77240" y="3913631"/>
            <a:ext cx="3685032" cy="0"/>
          </a:xfrm>
          <a:prstGeom prst="rect">
            <a:avLst/>
          </a:prstGeom>
          <a:noFill/>
          <a:ln w="9144">
            <a:solidFill>
              <a:srgbClr val="E3E8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77240" y="4023360"/>
            <a:ext cx="16002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250" b="1" i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Week 7–8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258568" y="3895344"/>
            <a:ext cx="2203704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재진단. 미검증 8개 항목 반영해 총점 재산정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212080" y="1737360"/>
            <a:ext cx="3182112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60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P2 · 지속 항목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212080" y="2126742"/>
            <a:ext cx="310896" cy="310896"/>
          </a:xfrm>
          <a:prstGeom prst="rect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212080" y="2126742"/>
            <a:ext cx="310896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marL="0" indent="0">
              <a:buNone/>
            </a:pPr>
            <a:r>
              <a:rPr sz="1300" b="1" i="0">
                <a:solidFill>
                  <a:srgbClr val="FFFFFF"/>
                </a:solidFill>
                <a:latin typeface="Playfair Display Black"/>
                <a:ea typeface="Playfair Display Black"/>
                <a:cs typeface="Playfair Display Black"/>
              </a:rPr>
              <a:t>1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32704" y="2194560"/>
            <a:ext cx="2761488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dateModified 마크업 활성화, 월 1회 사이트 갱신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212080" y="2730246"/>
            <a:ext cx="310896" cy="310896"/>
          </a:xfrm>
          <a:prstGeom prst="rect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212080" y="2730246"/>
            <a:ext cx="310896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marL="0" indent="0">
              <a:buNone/>
            </a:pPr>
            <a:r>
              <a:rPr sz="1300" b="1" i="0">
                <a:solidFill>
                  <a:srgbClr val="FFFFFF"/>
                </a:solidFill>
                <a:latin typeface="Playfair Display Black"/>
                <a:ea typeface="Playfair Display Black"/>
                <a:cs typeface="Playfair Display Black"/>
              </a:rPr>
              <a:t>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32704" y="2798064"/>
            <a:ext cx="2761488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유튜브 영상을 사이트 글로 전사해 신선도 전달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212080" y="3333749"/>
            <a:ext cx="310896" cy="310896"/>
          </a:xfrm>
          <a:prstGeom prst="rect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212080" y="3333749"/>
            <a:ext cx="310896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marL="0" indent="0">
              <a:buNone/>
            </a:pPr>
            <a:r>
              <a:rPr sz="1300" b="1" i="0">
                <a:solidFill>
                  <a:srgbClr val="FFFFFF"/>
                </a:solidFill>
                <a:latin typeface="Playfair Display Black"/>
                <a:ea typeface="Playfair Display Black"/>
                <a:cs typeface="Playfair Display Black"/>
              </a:rPr>
              <a:t>3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632704" y="3401568"/>
            <a:ext cx="2761488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티스토리·언론 기고로 naver.com 외 언급 도메인 확보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212080" y="3937254"/>
            <a:ext cx="310896" cy="310896"/>
          </a:xfrm>
          <a:prstGeom prst="rect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212080" y="3937254"/>
            <a:ext cx="310896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marL="0" indent="0">
              <a:buNone/>
            </a:pPr>
            <a:r>
              <a:rPr sz="1300" b="1" i="0">
                <a:solidFill>
                  <a:srgbClr val="FFFFFF"/>
                </a:solidFill>
                <a:latin typeface="Playfair Display Black"/>
                <a:ea typeface="Playfair Display Black"/>
                <a:cs typeface="Playfair Display Black"/>
              </a:rPr>
              <a:t>4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632704" y="4005072"/>
            <a:ext cx="2761488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15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분기 1회 반복 측정, 언급률과 신뢰구간으로만 보고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84048"/>
            <a:ext cx="813816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200" b="1" i="0" spc="400" kern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WHAT WE DON'T SELL · 정직성 규약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621792"/>
            <a:ext cx="8138160" cy="7772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280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근거 없는 것은 </a:t>
            </a:r>
            <a:r>
              <a:rPr sz="2800" b="1" i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팔지 않는다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4855464"/>
            <a:ext cx="8138160" cy="2011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900" b="0" i="0">
                <a:solidFill>
                  <a:srgbClr val="7A85A3"/>
                </a:solidFill>
                <a:latin typeface="Pretendard"/>
                <a:ea typeface="Pretendard"/>
                <a:cs typeface="Pretendard"/>
              </a:rPr>
              <a:t>INFINITH · Viewclinic AI Answer Readiness  ·  10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517904"/>
            <a:ext cx="2651760" cy="320040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801">
            <a:solidFill>
              <a:srgbClr val="E3E8F2"/>
            </a:solidFill>
          </a:ln>
          <a:effectLst>
            <a:outerShdw blurRad="114300" dist="25400" dir="3600000" algn="bl" rotWithShape="0">
              <a:srgbClr val="021341">
                <a:alpha val="1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3291840" y="1517904"/>
            <a:ext cx="2651760" cy="320040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801">
            <a:solidFill>
              <a:srgbClr val="E3E8F2"/>
            </a:solidFill>
          </a:ln>
          <a:effectLst>
            <a:outerShdw blurRad="114300" dist="25400" dir="3600000" algn="bl" rotWithShape="0">
              <a:srgbClr val="021341">
                <a:alpha val="1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080760" y="1517904"/>
            <a:ext cx="2651760" cy="320040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801">
            <a:solidFill>
              <a:srgbClr val="E3E8F2"/>
            </a:solidFill>
          </a:ln>
          <a:effectLst>
            <a:outerShdw blurRad="114300" dist="25400" dir="3600000" algn="bl" rotWithShape="0">
              <a:srgbClr val="021341">
                <a:alpha val="1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04088" y="1737360"/>
            <a:ext cx="2249424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5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만들지 않는 것</a:t>
            </a:r>
          </a:p>
        </p:txBody>
      </p:sp>
      <p:sp>
        <p:nvSpPr>
          <p:cNvPr id="9" name="Oval 8"/>
          <p:cNvSpPr/>
          <p:nvPr/>
        </p:nvSpPr>
        <p:spPr>
          <a:xfrm>
            <a:off x="704088" y="2446020"/>
            <a:ext cx="64008" cy="64008"/>
          </a:xfrm>
          <a:prstGeom prst="ellipse">
            <a:avLst/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68680" y="2395728"/>
            <a:ext cx="2084831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08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llms.txt. Google 공식 효과 0, 채택률 0.13%, 서버 로그에 요청 자체가 없음</a:t>
            </a:r>
          </a:p>
        </p:txBody>
      </p:sp>
      <p:sp>
        <p:nvSpPr>
          <p:cNvPr id="11" name="Oval 10"/>
          <p:cNvSpPr/>
          <p:nvPr/>
        </p:nvSpPr>
        <p:spPr>
          <a:xfrm>
            <a:off x="704088" y="3012948"/>
            <a:ext cx="64008" cy="64008"/>
          </a:xfrm>
          <a:prstGeom prst="ellipse">
            <a:avLst/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8680" y="2962656"/>
            <a:ext cx="2084831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08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네이버 블로그 증량. robots.txt가 AI 크롤링 전면 금지, 글로벌 AI 기여도 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93008" y="1737360"/>
            <a:ext cx="2249424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5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약속하지 않는 것</a:t>
            </a:r>
          </a:p>
        </p:txBody>
      </p:sp>
      <p:sp>
        <p:nvSpPr>
          <p:cNvPr id="14" name="Oval 13"/>
          <p:cNvSpPr/>
          <p:nvPr/>
        </p:nvSpPr>
        <p:spPr>
          <a:xfrm>
            <a:off x="3493008" y="2446020"/>
            <a:ext cx="64008" cy="64008"/>
          </a:xfrm>
          <a:prstGeom prst="ellipse">
            <a:avLst/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657600" y="2395728"/>
            <a:ext cx="2084831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08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"스키마 넣으면 인용됩니다". 인과 증거 없음, 위생 조치로만 설명</a:t>
            </a:r>
          </a:p>
        </p:txBody>
      </p:sp>
      <p:sp>
        <p:nvSpPr>
          <p:cNvPr id="16" name="Oval 15"/>
          <p:cNvSpPr/>
          <p:nvPr/>
        </p:nvSpPr>
        <p:spPr>
          <a:xfrm>
            <a:off x="3493008" y="3012948"/>
            <a:ext cx="64008" cy="64008"/>
          </a:xfrm>
          <a:prstGeom prst="ellipse">
            <a:avLst/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657600" y="2962656"/>
            <a:ext cx="2084831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08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순위·노출 보장. LLM 답변은 동일 질문에도 10~34% 흔들림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281928" y="1737360"/>
            <a:ext cx="2249424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5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측정 규율</a:t>
            </a:r>
          </a:p>
        </p:txBody>
      </p:sp>
      <p:sp>
        <p:nvSpPr>
          <p:cNvPr id="19" name="Oval 18"/>
          <p:cNvSpPr/>
          <p:nvPr/>
        </p:nvSpPr>
        <p:spPr>
          <a:xfrm>
            <a:off x="6281928" y="2446020"/>
            <a:ext cx="64008" cy="64008"/>
          </a:xfrm>
          <a:prstGeom prst="ellipse">
            <a:avLst/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446520" y="2395728"/>
            <a:ext cx="2084831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08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단발 조회로 성과 보고 금지. 반복 측정 + 신뢰구간만</a:t>
            </a:r>
          </a:p>
        </p:txBody>
      </p:sp>
      <p:sp>
        <p:nvSpPr>
          <p:cNvPr id="21" name="Oval 20"/>
          <p:cNvSpPr/>
          <p:nvPr/>
        </p:nvSpPr>
        <p:spPr>
          <a:xfrm>
            <a:off x="6281928" y="3012948"/>
            <a:ext cx="64008" cy="64008"/>
          </a:xfrm>
          <a:prstGeom prst="ellipse">
            <a:avLst/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446520" y="2962656"/>
            <a:ext cx="2084831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08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답변엔진 UI 자동 조회 금지. OpenAI·Perplexity 약관 위반</a:t>
            </a:r>
          </a:p>
        </p:txBody>
      </p:sp>
      <p:sp>
        <p:nvSpPr>
          <p:cNvPr id="23" name="Oval 22"/>
          <p:cNvSpPr/>
          <p:nvPr/>
        </p:nvSpPr>
        <p:spPr>
          <a:xfrm>
            <a:off x="6281928" y="3579876"/>
            <a:ext cx="64008" cy="64008"/>
          </a:xfrm>
          <a:prstGeom prst="ellipse">
            <a:avLst/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446520" y="3529584"/>
            <a:ext cx="2084831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08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AI 유입은 항상 하한값. 35~70%가 Direct로 유실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84048"/>
            <a:ext cx="813816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200" b="1" i="0" spc="400" kern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METHOD · AEO / GEO RUBRIC v1.0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621792"/>
            <a:ext cx="8138160" cy="7772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280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36개 항목, 100점, </a:t>
            </a:r>
            <a:r>
              <a:rPr sz="2800" b="1" i="0">
                <a:solidFill>
                  <a:srgbClr val="4F1DA1"/>
                </a:solidFill>
                <a:latin typeface="Pretendard"/>
                <a:ea typeface="Pretendard"/>
                <a:cs typeface="Pretendard"/>
              </a:rPr>
              <a:t>근거 등급을 명시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4855464"/>
            <a:ext cx="8138160" cy="2011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900" b="0" i="0">
                <a:solidFill>
                  <a:srgbClr val="7A85A3"/>
                </a:solidFill>
                <a:latin typeface="Pretendard"/>
                <a:ea typeface="Pretendard"/>
                <a:cs typeface="Pretendard"/>
              </a:rPr>
              <a:t>INFINITH · Viewclinic AI Answer Readiness  ·  11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517904"/>
            <a:ext cx="2651760" cy="320040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801">
            <a:solidFill>
              <a:srgbClr val="E3E8F2"/>
            </a:solidFill>
          </a:ln>
          <a:effectLst>
            <a:outerShdw blurRad="114300" dist="25400" dir="3600000" algn="bl" rotWithShape="0">
              <a:srgbClr val="021341">
                <a:alpha val="1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3291840" y="1517904"/>
            <a:ext cx="2651760" cy="320040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801">
            <a:solidFill>
              <a:srgbClr val="E3E8F2"/>
            </a:solidFill>
          </a:ln>
          <a:effectLst>
            <a:outerShdw blurRad="114300" dist="25400" dir="3600000" algn="bl" rotWithShape="0">
              <a:srgbClr val="021341">
                <a:alpha val="1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080760" y="1517904"/>
            <a:ext cx="2651760" cy="320040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801">
            <a:solidFill>
              <a:srgbClr val="E3E8F2"/>
            </a:solidFill>
          </a:ln>
          <a:effectLst>
            <a:outerShdw blurRad="114300" dist="25400" dir="3600000" algn="bl" rotWithShape="0">
              <a:srgbClr val="021341">
                <a:alpha val="1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04088" y="1737360"/>
            <a:ext cx="2249424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5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채점 방식</a:t>
            </a:r>
          </a:p>
        </p:txBody>
      </p:sp>
      <p:sp>
        <p:nvSpPr>
          <p:cNvPr id="9" name="Oval 8"/>
          <p:cNvSpPr/>
          <p:nvPr/>
        </p:nvSpPr>
        <p:spPr>
          <a:xfrm>
            <a:off x="704088" y="2446020"/>
            <a:ext cx="64008" cy="64008"/>
          </a:xfrm>
          <a:prstGeom prst="ellipse">
            <a:avLst/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68680" y="2395728"/>
            <a:ext cx="2084831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08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항목별 0~3 레벨 × 배점. 미검증은 0점이 아니라 분모 제외</a:t>
            </a:r>
          </a:p>
        </p:txBody>
      </p:sp>
      <p:sp>
        <p:nvSpPr>
          <p:cNvPr id="11" name="Oval 10"/>
          <p:cNvSpPr/>
          <p:nvPr/>
        </p:nvSpPr>
        <p:spPr>
          <a:xfrm>
            <a:off x="704088" y="3012948"/>
            <a:ext cx="64008" cy="64008"/>
          </a:xfrm>
          <a:prstGeom prst="ellipse">
            <a:avLst/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8680" y="2962656"/>
            <a:ext cx="2084831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08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A 20 · B 20 · C 25 · D 20 · E 10 · F 5</a:t>
            </a:r>
          </a:p>
        </p:txBody>
      </p:sp>
      <p:sp>
        <p:nvSpPr>
          <p:cNvPr id="13" name="Oval 12"/>
          <p:cNvSpPr/>
          <p:nvPr/>
        </p:nvSpPr>
        <p:spPr>
          <a:xfrm>
            <a:off x="704088" y="3579876"/>
            <a:ext cx="64008" cy="64008"/>
          </a:xfrm>
          <a:prstGeom prst="ellipse">
            <a:avLst/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68680" y="3529584"/>
            <a:ext cx="2084831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08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등급 A 81+ · B 61~80 · C 41~60 · D 40 이하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493008" y="1737360"/>
            <a:ext cx="2249424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5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배점 근거</a:t>
            </a:r>
          </a:p>
        </p:txBody>
      </p:sp>
      <p:sp>
        <p:nvSpPr>
          <p:cNvPr id="16" name="Oval 15"/>
          <p:cNvSpPr/>
          <p:nvPr/>
        </p:nvSpPr>
        <p:spPr>
          <a:xfrm>
            <a:off x="3493008" y="2446020"/>
            <a:ext cx="64008" cy="64008"/>
          </a:xfrm>
          <a:prstGeom prst="ellipse">
            <a:avLst/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657600" y="2395728"/>
            <a:ext cx="2084831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08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차단되면 절대 인용될 수 없다는 사실은 논쟁이 없다. A·B에 무게</a:t>
            </a:r>
          </a:p>
        </p:txBody>
      </p:sp>
      <p:sp>
        <p:nvSpPr>
          <p:cNvPr id="18" name="Oval 17"/>
          <p:cNvSpPr/>
          <p:nvPr/>
        </p:nvSpPr>
        <p:spPr>
          <a:xfrm>
            <a:off x="3493008" y="3012948"/>
            <a:ext cx="64008" cy="64008"/>
          </a:xfrm>
          <a:prstGeom prst="ellipse">
            <a:avLst/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3657600" y="2962656"/>
            <a:ext cx="2084831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08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GEO 콘텐츠 전술 효과는 학술적으로 논쟁 중. C는 좋은 콘텐츠 원칙으로만</a:t>
            </a:r>
          </a:p>
        </p:txBody>
      </p:sp>
      <p:sp>
        <p:nvSpPr>
          <p:cNvPr id="20" name="Oval 19"/>
          <p:cNvSpPr/>
          <p:nvPr/>
        </p:nvSpPr>
        <p:spPr>
          <a:xfrm>
            <a:off x="3493008" y="3579876"/>
            <a:ext cx="64008" cy="64008"/>
          </a:xfrm>
          <a:prstGeom prst="ellipse">
            <a:avLst/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3657600" y="3529584"/>
            <a:ext cx="2084831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08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병의원은 강남언니가 인용을 장악. D1 단일 항목 최고 배점 6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281928" y="1737360"/>
            <a:ext cx="2249424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550" b="1" i="0">
                <a:solidFill>
                  <a:srgbClr val="021341"/>
                </a:solidFill>
                <a:latin typeface="Pretendard"/>
                <a:ea typeface="Pretendard"/>
                <a:cs typeface="Pretendard"/>
              </a:rPr>
              <a:t>항목마다 붙는 태그</a:t>
            </a:r>
          </a:p>
        </p:txBody>
      </p:sp>
      <p:sp>
        <p:nvSpPr>
          <p:cNvPr id="23" name="Oval 22"/>
          <p:cNvSpPr/>
          <p:nvPr/>
        </p:nvSpPr>
        <p:spPr>
          <a:xfrm>
            <a:off x="6281928" y="2446020"/>
            <a:ext cx="64008" cy="64008"/>
          </a:xfrm>
          <a:prstGeom prst="ellipse">
            <a:avLst/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446520" y="2395728"/>
            <a:ext cx="2084831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08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근거 등급: 실측 / 학술 / 벤더 / 추정</a:t>
            </a:r>
          </a:p>
        </p:txBody>
      </p:sp>
      <p:sp>
        <p:nvSpPr>
          <p:cNvPr id="25" name="Oval 24"/>
          <p:cNvSpPr/>
          <p:nvPr/>
        </p:nvSpPr>
        <p:spPr>
          <a:xfrm>
            <a:off x="6281928" y="3012948"/>
            <a:ext cx="64008" cy="64008"/>
          </a:xfrm>
          <a:prstGeom prst="ellipse">
            <a:avLst/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446520" y="2962656"/>
            <a:ext cx="2084831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08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통제 가능성: 직접 / 영향 / 불가</a:t>
            </a:r>
          </a:p>
        </p:txBody>
      </p:sp>
      <p:sp>
        <p:nvSpPr>
          <p:cNvPr id="27" name="Oval 26"/>
          <p:cNvSpPr/>
          <p:nvPr/>
        </p:nvSpPr>
        <p:spPr>
          <a:xfrm>
            <a:off x="6281928" y="3579876"/>
            <a:ext cx="64008" cy="64008"/>
          </a:xfrm>
          <a:prstGeom prst="ellipse">
            <a:avLst/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446520" y="3529584"/>
            <a:ext cx="2084831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wrap="square" lIns="0" rIns="0" tIns="0" bIns="0"/>
          <a:lstStyle/>
          <a:p>
            <a:pPr algn="l" marL="0" indent="0">
              <a:buNone/>
            </a:pPr>
            <a:r>
              <a:rPr sz="1080" b="0" i="0">
                <a:solidFill>
                  <a:srgbClr val="3D4A6B"/>
                </a:solidFill>
                <a:latin typeface="Pretendard"/>
                <a:ea typeface="Pretendard"/>
                <a:cs typeface="Pretendard"/>
              </a:rPr>
              <a:t>채점 방식: 자동 / 반자동 / 수동. 자동 항목은 Edge Function으로 이식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1371600"/>
            <a:ext cx="804672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250" b="1" i="0" spc="400" kern="0">
                <a:solidFill>
                  <a:srgbClr val="B9AAFF"/>
                </a:solidFill>
                <a:latin typeface="Pretendard"/>
                <a:ea typeface="Pretendard"/>
                <a:cs typeface="Pretendard"/>
              </a:rPr>
              <a:t>NEXT STEP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1783080"/>
            <a:ext cx="8138160" cy="15544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4000" b="1" i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확인 2개면 점수가 </a:t>
            </a:r>
          </a:p>
          <a:p>
            <a:pPr marL="0" indent="0">
              <a:buNone/>
            </a:pPr>
            <a:r>
              <a:rPr sz="4000" b="1" i="0">
                <a:solidFill>
                  <a:srgbClr val="E4CFFF"/>
                </a:solidFill>
                <a:latin typeface="Pretendard"/>
                <a:ea typeface="Pretendard"/>
                <a:cs typeface="Pretendard"/>
              </a:rPr>
              <a:t>실제 노출력에 수렴합니다.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3429000"/>
            <a:ext cx="7498079" cy="6400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400" b="0" i="0">
                <a:solidFill>
                  <a:srgbClr val="C9C3E6"/>
                </a:solidFill>
                <a:latin typeface="Pretendard"/>
                <a:ea typeface="Pretendard"/>
                <a:cs typeface="Pretendard"/>
              </a:rPr>
              <a:t>강남언니 프로필과 Google 비즈니스 프로필 상태만 확인하면 미검증 8개 중 가장 큰 10점이 채워집니다.</a:t>
            </a:r>
          </a:p>
          <a:p>
            <a:pPr algn="l" marL="0" indent="0">
              <a:buNone/>
            </a:pPr>
            <a:r>
              <a:rPr sz="1400" b="0" i="0">
                <a:solidFill>
                  <a:srgbClr val="C9C3E6"/>
                </a:solidFill>
                <a:latin typeface="Pretendard"/>
                <a:ea typeface="Pretendard"/>
                <a:cs typeface="Pretendard"/>
              </a:rPr>
              <a:t>그 다음은 P0 세 가지: 스키마, NAP 통일, 측정 인프라.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297680"/>
            <a:ext cx="7498079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l" marL="0" indent="0">
              <a:buNone/>
            </a:pPr>
            <a:r>
              <a:rPr sz="1100" b="0" i="0">
                <a:solidFill>
                  <a:srgbClr val="9A90C0"/>
                </a:solidFill>
                <a:latin typeface="Pretendard"/>
                <a:ea typeface="Pretendard"/>
                <a:cs typeface="Pretendard"/>
              </a:rPr>
              <a:t>INFINITH AI Discovery  ·  AEO / GEO Audit v1.0  ·  2026. 08. 28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13CFF"/>
      </a:hlink>
      <a:folHlink>
        <a:srgbClr val="4F1DA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